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9"/>
  </p:notesMasterIdLst>
  <p:sldIdLst>
    <p:sldId id="256" r:id="rId2"/>
    <p:sldId id="277" r:id="rId3"/>
    <p:sldId id="326" r:id="rId4"/>
    <p:sldId id="259" r:id="rId5"/>
    <p:sldId id="312" r:id="rId6"/>
    <p:sldId id="257" r:id="rId7"/>
    <p:sldId id="336" r:id="rId8"/>
    <p:sldId id="338" r:id="rId9"/>
    <p:sldId id="323" r:id="rId10"/>
    <p:sldId id="325" r:id="rId11"/>
    <p:sldId id="269" r:id="rId12"/>
    <p:sldId id="271" r:id="rId13"/>
    <p:sldId id="313" r:id="rId14"/>
    <p:sldId id="314" r:id="rId15"/>
    <p:sldId id="315" r:id="rId16"/>
    <p:sldId id="316" r:id="rId17"/>
    <p:sldId id="321" r:id="rId18"/>
    <p:sldId id="320" r:id="rId19"/>
    <p:sldId id="317" r:id="rId20"/>
    <p:sldId id="318" r:id="rId21"/>
    <p:sldId id="331" r:id="rId22"/>
    <p:sldId id="339" r:id="rId23"/>
    <p:sldId id="332" r:id="rId24"/>
    <p:sldId id="333" r:id="rId25"/>
    <p:sldId id="334" r:id="rId26"/>
    <p:sldId id="335" r:id="rId27"/>
    <p:sldId id="340" r:id="rId28"/>
    <p:sldId id="319" r:id="rId29"/>
    <p:sldId id="266" r:id="rId30"/>
    <p:sldId id="287" r:id="rId31"/>
    <p:sldId id="328" r:id="rId32"/>
    <p:sldId id="329" r:id="rId33"/>
    <p:sldId id="330" r:id="rId34"/>
    <p:sldId id="289" r:id="rId35"/>
    <p:sldId id="322" r:id="rId36"/>
    <p:sldId id="327" r:id="rId37"/>
    <p:sldId id="288"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Play" panose="020B0604020202020204" charset="0"/>
      <p:regular r:id="rId44"/>
      <p:bold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445B3D-2DFC-4F7F-8BF2-7716D26F742A}">
  <a:tblStyle styleId="{CA445B3D-2DFC-4F7F-8BF2-7716D26F74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1" autoAdjust="0"/>
    <p:restoredTop sz="94660"/>
  </p:normalViewPr>
  <p:slideViewPr>
    <p:cSldViewPr snapToGrid="0">
      <p:cViewPr>
        <p:scale>
          <a:sx n="100" d="100"/>
          <a:sy n="100" d="100"/>
        </p:scale>
        <p:origin x="1003" y="192"/>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0.047"/>
    </inkml:context>
    <inkml:brush xml:id="br0">
      <inkml:brushProperty name="width" value="0.05" units="cm"/>
      <inkml:brushProperty name="height" value="0.05" units="cm"/>
      <inkml:brushProperty name="color" value="#E71224"/>
    </inkml:brush>
  </inkml:definitions>
  <inkml:trace contextRef="#ctx0" brushRef="#br0">0 47 24575,'118'2'0,"122"-4"0,-207-2 0,37-10 0,-43 9 0,113-12 0,-103 13 0,1 2 0,62 3 0,-23 2 0,39-3-1365,-107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2.529"/>
    </inkml:context>
    <inkml:brush xml:id="br0">
      <inkml:brushProperty name="width" value="0.05" units="cm"/>
      <inkml:brushProperty name="height" value="0.05" units="cm"/>
      <inkml:brushProperty name="color" value="#E71224"/>
    </inkml:brush>
  </inkml:definitions>
  <inkml:trace contextRef="#ctx0" brushRef="#br0">919 28 24575,'-621'0'0,"490"-11"0,41 4 0,43 3 0,26 0-1365,12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28.176"/>
    </inkml:context>
    <inkml:brush xml:id="br0">
      <inkml:brushProperty name="width" value="0.05" units="cm"/>
      <inkml:brushProperty name="height" value="0.05" units="cm"/>
      <inkml:brushProperty name="color" value="#E71224"/>
    </inkml:brush>
  </inkml:definitions>
  <inkml:trace contextRef="#ctx0" brushRef="#br0">1 1 24575,'667'0'0,"-561"10"0,84-10-1365,-181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2:30.813"/>
    </inkml:context>
    <inkml:brush xml:id="br0">
      <inkml:brushProperty name="width" value="0.05" units="cm"/>
      <inkml:brushProperty name="height" value="0.05" units="cm"/>
      <inkml:brushProperty name="color" value="#E71224"/>
    </inkml:brush>
  </inkml:definitions>
  <inkml:trace contextRef="#ctx0" brushRef="#br0">1 21 24575,'816'0'0,"-700"-11"0,-62 2-1365,-46 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39.399"/>
    </inkml:context>
    <inkml:brush xml:id="br0">
      <inkml:brushProperty name="width" value="0.05" units="cm"/>
      <inkml:brushProperty name="height" value="0.05" units="cm"/>
    </inkml:brush>
  </inkml:definitions>
  <inkml:trace contextRef="#ctx0" brushRef="#br0">1 0 24575,'868'0'-1365,"-850"0"-5461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2.442"/>
    </inkml:context>
    <inkml:brush xml:id="br0">
      <inkml:brushProperty name="width" value="0.05" units="cm"/>
      <inkml:brushProperty name="height" value="0.05" units="cm"/>
    </inkml:brush>
  </inkml:definitions>
  <inkml:trace contextRef="#ctx0" brushRef="#br0">1 0 24575,'699'0'-1365,"-681"0"-5461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6:03:48.322"/>
    </inkml:context>
    <inkml:brush xml:id="br0">
      <inkml:brushProperty name="width" value="0.05" units="cm"/>
      <inkml:brushProperty name="height" value="0.05" units="cm"/>
    </inkml:brush>
  </inkml:definitions>
  <inkml:trace contextRef="#ctx0" brushRef="#br0">27 0 24575,'721'0'0,"-718"0"0,-1 0 0,1 0 0,0 0 0,0 1 0,-1-1 0,1 1 0,-1-1 0,1 1 0,0 0 0,-1 0 0,0 0 0,1 0 0,-1 1 0,4 1 0,-6-2 0,0-1 0,1 1 0,-1-1 0,0 0 0,1 1 0,-1-1 0,0 1 0,0-1 0,1 1 0,-1-1 0,0 1 0,0-1 0,0 1 0,0-1 0,0 1 0,0-1 0,0 1 0,0-1 0,0 1 0,0-1 0,0 1 0,0-1 0,0 1 0,0-1 0,0 1 0,-1-1 0,1 2 0,-1-1 0,0 1 0,-1 0 0,1-1 0,-1 1 0,1-1 0,-1 1 0,1-1 0,-1 0 0,0 1 0,-3 1 0,-3 1 0,0-1 0,-1 1 0,0-1 0,1 0 0,-1-1 0,0 0 0,0-1 0,-16 1 0,-80-4 0,45-1 0,-406 3 0,461 0 0,2 1 0,1-1 0,-1 0 0,0 0 0,0 0 0,1-1 0,-1 1 0,0 0 0,1-1 0,-1 0 0,1 1 0,-1-1 0,1 0 0,-5-3 0,7 4 0,0-1 0,-1 1 0,1 0 0,0 0 0,0-1 0,0 1 0,0 0 0,0 0 0,0-1 0,1 1 0,-1 0 0,0 0 0,0-1 0,0 1 0,0 0 0,0 0 0,0-1 0,0 1 0,0 0 0,1 0 0,-1-1 0,0 1 0,0 0 0,0 0 0,0 0 0,1-1 0,-1 1 0,0 0 0,0 0 0,0 0 0,1 0 0,-1 0 0,0 0 0,0-1 0,1 1 0,-1 0 0,0 0 0,0 0 0,1 0 0,-1 0 0,0 0 0,0 0 0,1 0 0,-1 0 0,0 0 0,1 0 0,-1 0 0,15-3 0,53-2 0,103 6 0,-62 1 0,247-2 0,-318 6 0,-22 3 0,-16-9 0,1 1 0,-1-1 0,0 1 0,0-1 0,0 0 0,0 1 0,0-1 0,1 1 0,-1-1 0,0 0 0,0 1 0,0-1 0,0 1 0,0-1 0,0 1 0,0-1 0,0 0 0,-1 1 0,1-1 0,0 1 0,0-1 0,0 1 0,0-1 0,0 0 0,-1 1 0,1-1 0,0 0 0,0 1 0,-1-1 0,1 0 0,0 1 0,-1-1 0,1 0 0,0 1 0,-1-1 0,-2 2 0,1 0 0,-1-1 0,0 1 0,1-1 0,-1 1 0,0-1 0,0 0 0,0 0 0,0-1 0,0 1 0,0 0 0,-6-1 0,-44 0 0,36 0 0,-30-1 0,-27 0 0,-139 14 0,161-8-306,-91-1 0,118-5-447,7 1-6073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0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0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2_1_1_1_1_1_1_1_1">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5611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8" r:id="rId5"/>
    <p:sldLayoutId id="2147483659" r:id="rId6"/>
    <p:sldLayoutId id="2147483664" r:id="rId7"/>
    <p:sldLayoutId id="2147483669" r:id="rId8"/>
    <p:sldLayoutId id="2147483670" r:id="rId9"/>
    <p:sldLayoutId id="2147483671" r:id="rId10"/>
    <p:sldLayoutId id="2147483681" r:id="rId11"/>
    <p:sldLayoutId id="2147483682" r:id="rId12"/>
    <p:sldLayoutId id="214748368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tg://search_hashtag/?hashtag=includ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yazhinimalar.github.io/PlanMat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5.xml"/><Relationship Id="rId18" Type="http://schemas.openxmlformats.org/officeDocument/2006/relationships/image" Target="../media/image20.png"/><Relationship Id="rId3" Type="http://schemas.openxmlformats.org/officeDocument/2006/relationships/image" Target="../media/image13.jpg"/><Relationship Id="rId7" Type="http://schemas.openxmlformats.org/officeDocument/2006/relationships/customXml" Target="../ink/ink2.xml"/><Relationship Id="rId12" Type="http://schemas.openxmlformats.org/officeDocument/2006/relationships/image" Target="../media/image17.png"/><Relationship Id="rId17" Type="http://schemas.openxmlformats.org/officeDocument/2006/relationships/customXml" Target="../ink/ink7.xml"/><Relationship Id="rId2" Type="http://schemas.openxmlformats.org/officeDocument/2006/relationships/image" Target="../media/image12.jpg"/><Relationship Id="rId16"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6.png"/><Relationship Id="rId4" Type="http://schemas.openxmlformats.org/officeDocument/2006/relationships/image" Target="../media/image14.jpg"/><Relationship Id="rId9" Type="http://schemas.openxmlformats.org/officeDocument/2006/relationships/customXml" Target="../ink/ink3.xml"/><Relationship Id="rId1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developer.mozilla.org/en-US/docs/Web/HTML" TargetMode="External"/><Relationship Id="rId5" Type="http://schemas.openxmlformats.org/officeDocument/2006/relationships/hyperlink" Target="https://developer.mozilla.org/en-US/docs/Web/CSS" TargetMode="External"/><Relationship Id="rId4" Type="http://schemas.openxmlformats.org/officeDocument/2006/relationships/hyperlink" Target="https://docs.oracle.com/en/jav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18EC670</a:t>
            </a:r>
            <a:br>
              <a:rPr lang="en-US" dirty="0"/>
            </a:br>
            <a:br>
              <a:rPr lang="en-US" dirty="0"/>
            </a:br>
            <a:r>
              <a:rPr lang="en-US" dirty="0"/>
              <a:t>DATA STRUCTURES AND ALGORITHMS</a:t>
            </a:r>
            <a:br>
              <a:rPr lang="en-US" dirty="0"/>
            </a:br>
            <a:br>
              <a:rPr lang="en-US" dirty="0"/>
            </a:br>
            <a:r>
              <a:rPr lang="en-US"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1C2A-71EE-B5DA-C19F-F4FEB2A70088}"/>
              </a:ext>
            </a:extLst>
          </p:cNvPr>
          <p:cNvSpPr>
            <a:spLocks noGrp="1"/>
          </p:cNvSpPr>
          <p:nvPr>
            <p:ph type="title"/>
          </p:nvPr>
        </p:nvSpPr>
        <p:spPr>
          <a:xfrm>
            <a:off x="713225" y="411840"/>
            <a:ext cx="7717500" cy="478200"/>
          </a:xfrm>
        </p:spPr>
        <p:txBody>
          <a:bodyPr/>
          <a:lstStyle/>
          <a:p>
            <a:pPr algn="l"/>
            <a:r>
              <a:rPr lang="en-US" dirty="0"/>
              <a:t>Homepage:</a:t>
            </a:r>
            <a:endParaRPr lang="en-IN" dirty="0"/>
          </a:p>
        </p:txBody>
      </p:sp>
      <p:sp>
        <p:nvSpPr>
          <p:cNvPr id="3" name="Text Placeholder 2">
            <a:extLst>
              <a:ext uri="{FF2B5EF4-FFF2-40B4-BE49-F238E27FC236}">
                <a16:creationId xmlns:a16="http://schemas.microsoft.com/office/drawing/2014/main" id="{05EBAE1F-8298-E127-E3D9-4E9CB9F99D1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2C59A7F-0B01-26CE-C557-19D332ABB087}"/>
              </a:ext>
            </a:extLst>
          </p:cNvPr>
          <p:cNvPicPr>
            <a:picLocks noChangeAspect="1"/>
          </p:cNvPicPr>
          <p:nvPr/>
        </p:nvPicPr>
        <p:blipFill>
          <a:blip r:embed="rId2"/>
          <a:stretch>
            <a:fillRect/>
          </a:stretch>
        </p:blipFill>
        <p:spPr>
          <a:xfrm>
            <a:off x="713225" y="1199000"/>
            <a:ext cx="7799217" cy="3532660"/>
          </a:xfrm>
          <a:prstGeom prst="rect">
            <a:avLst/>
          </a:prstGeom>
        </p:spPr>
      </p:pic>
    </p:spTree>
    <p:extLst>
      <p:ext uri="{BB962C8B-B14F-4D97-AF65-F5344CB8AC3E}">
        <p14:creationId xmlns:p14="http://schemas.microsoft.com/office/powerpoint/2010/main" val="47411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900" y="1284675"/>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IN" sz="7200" dirty="0"/>
              <a:t>SOURCE </a:t>
            </a:r>
            <a:br>
              <a:rPr lang="en-IN" dirty="0">
                <a:solidFill>
                  <a:schemeClr val="lt2"/>
                </a:solidFill>
              </a:rPr>
            </a:br>
            <a:r>
              <a:rPr lang="en-IN" sz="7200" dirty="0">
                <a:solidFill>
                  <a:schemeClr val="accent1"/>
                </a:solidFill>
                <a:effectLst>
                  <a:glow rad="139700">
                    <a:schemeClr val="accent1">
                      <a:satMod val="175000"/>
                      <a:alpha val="40000"/>
                    </a:schemeClr>
                  </a:glow>
                </a:effectLst>
              </a:rPr>
              <a:t>CODE</a:t>
            </a:r>
          </a:p>
        </p:txBody>
      </p:sp>
      <p:cxnSp>
        <p:nvCxnSpPr>
          <p:cNvPr id="3047" name="Google Shape;3047;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2"/>
        <p:cNvGrpSpPr/>
        <p:nvPr/>
      </p:nvGrpSpPr>
      <p:grpSpPr>
        <a:xfrm>
          <a:off x="0" y="0"/>
          <a:ext cx="0" cy="0"/>
          <a:chOff x="0" y="0"/>
          <a:chExt cx="0" cy="0"/>
        </a:xfrm>
      </p:grpSpPr>
      <p:sp>
        <p:nvSpPr>
          <p:cNvPr id="4" name="TextBox 3">
            <a:extLst>
              <a:ext uri="{FF2B5EF4-FFF2-40B4-BE49-F238E27FC236}">
                <a16:creationId xmlns:a16="http://schemas.microsoft.com/office/drawing/2014/main" id="{7AF7C914-F0AE-87C5-B106-780B643F8B13}"/>
              </a:ext>
            </a:extLst>
          </p:cNvPr>
          <p:cNvSpPr txBox="1"/>
          <p:nvPr/>
        </p:nvSpPr>
        <p:spPr>
          <a:xfrm>
            <a:off x="713225" y="414529"/>
            <a:ext cx="7363975" cy="1015663"/>
          </a:xfrm>
          <a:prstGeom prst="rect">
            <a:avLst/>
          </a:prstGeom>
          <a:noFill/>
        </p:spPr>
        <p:txBody>
          <a:bodyPr wrap="square" rtlCol="0">
            <a:spAutoFit/>
          </a:bodyPr>
          <a:lstStyle/>
          <a:p>
            <a:r>
              <a:rPr lang="en-US" sz="2000" b="1" dirty="0">
                <a:solidFill>
                  <a:schemeClr val="bg1"/>
                </a:solidFill>
                <a:latin typeface="Play" panose="020B0604020202020204" charset="0"/>
              </a:rPr>
              <a:t>Webpage creation :</a:t>
            </a:r>
          </a:p>
          <a:p>
            <a:endParaRPr lang="en-US" sz="2000" b="1" dirty="0">
              <a:solidFill>
                <a:schemeClr val="bg1"/>
              </a:solidFill>
              <a:latin typeface="Play" panose="020B0604020202020204" charset="0"/>
            </a:endParaRPr>
          </a:p>
          <a:p>
            <a:endParaRPr lang="en-IN" sz="2000" b="1" dirty="0">
              <a:solidFill>
                <a:schemeClr val="bg1"/>
              </a:solidFill>
              <a:latin typeface="Play" panose="020B0604020202020204" charset="0"/>
            </a:endParaRPr>
          </a:p>
        </p:txBody>
      </p:sp>
      <p:pic>
        <p:nvPicPr>
          <p:cNvPr id="10" name="Picture 9">
            <a:extLst>
              <a:ext uri="{FF2B5EF4-FFF2-40B4-BE49-F238E27FC236}">
                <a16:creationId xmlns:a16="http://schemas.microsoft.com/office/drawing/2014/main" id="{F96F088B-DF21-B159-BFC9-48A7B26C9DDD}"/>
              </a:ext>
            </a:extLst>
          </p:cNvPr>
          <p:cNvPicPr>
            <a:picLocks noChangeAspect="1"/>
          </p:cNvPicPr>
          <p:nvPr/>
        </p:nvPicPr>
        <p:blipFill rotWithShape="1">
          <a:blip r:embed="rId3"/>
          <a:srcRect l="2698" t="7800" r="11202" b="1556"/>
          <a:stretch/>
        </p:blipFill>
        <p:spPr>
          <a:xfrm>
            <a:off x="1002638" y="1005840"/>
            <a:ext cx="7074562" cy="3550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D6E3-4456-B523-3A0F-615B95A0028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C4A36F-ECF8-2A63-81E4-2B3900773A81}"/>
              </a:ext>
            </a:extLst>
          </p:cNvPr>
          <p:cNvPicPr>
            <a:picLocks noChangeAspect="1"/>
          </p:cNvPicPr>
          <p:nvPr/>
        </p:nvPicPr>
        <p:blipFill rotWithShape="1">
          <a:blip r:embed="rId2"/>
          <a:srcRect l="3333" t="7585" r="11334" b="2341"/>
          <a:stretch/>
        </p:blipFill>
        <p:spPr>
          <a:xfrm>
            <a:off x="926591" y="427195"/>
            <a:ext cx="7257289" cy="4309016"/>
          </a:xfrm>
          <a:prstGeom prst="rect">
            <a:avLst/>
          </a:prstGeom>
        </p:spPr>
      </p:pic>
    </p:spTree>
    <p:extLst>
      <p:ext uri="{BB962C8B-B14F-4D97-AF65-F5344CB8AC3E}">
        <p14:creationId xmlns:p14="http://schemas.microsoft.com/office/powerpoint/2010/main" val="367966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CF41-32CF-6044-ED1D-D9C25B58243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1DBAF49-8BDD-F4BE-8C23-DEEF83F70CFE}"/>
              </a:ext>
            </a:extLst>
          </p:cNvPr>
          <p:cNvPicPr>
            <a:picLocks noChangeAspect="1"/>
          </p:cNvPicPr>
          <p:nvPr/>
        </p:nvPicPr>
        <p:blipFill rotWithShape="1">
          <a:blip r:embed="rId2"/>
          <a:srcRect l="2500" t="6165" r="11499" b="2814"/>
          <a:stretch/>
        </p:blipFill>
        <p:spPr>
          <a:xfrm>
            <a:off x="909826" y="411480"/>
            <a:ext cx="7324297" cy="4360398"/>
          </a:xfrm>
          <a:prstGeom prst="rect">
            <a:avLst/>
          </a:prstGeom>
        </p:spPr>
      </p:pic>
    </p:spTree>
    <p:extLst>
      <p:ext uri="{BB962C8B-B14F-4D97-AF65-F5344CB8AC3E}">
        <p14:creationId xmlns:p14="http://schemas.microsoft.com/office/powerpoint/2010/main" val="224005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B91F-0D3F-C3A7-65D3-7CEE59B5D7E8}"/>
              </a:ext>
            </a:extLst>
          </p:cNvPr>
          <p:cNvSpPr>
            <a:spLocks noGrp="1"/>
          </p:cNvSpPr>
          <p:nvPr>
            <p:ph type="title"/>
          </p:nvPr>
        </p:nvSpPr>
        <p:spPr>
          <a:xfrm>
            <a:off x="682906" y="335665"/>
            <a:ext cx="7319555" cy="172773"/>
          </a:xfrm>
        </p:spPr>
        <p:txBody>
          <a:bodyPr/>
          <a:lstStyle/>
          <a:p>
            <a:pPr algn="l"/>
            <a:r>
              <a:rPr lang="en-US" dirty="0"/>
              <a:t>Hall requirement :</a:t>
            </a:r>
            <a:endParaRPr lang="en-IN" dirty="0"/>
          </a:p>
        </p:txBody>
      </p:sp>
      <p:grpSp>
        <p:nvGrpSpPr>
          <p:cNvPr id="3" name="Google Shape;3428;p73">
            <a:extLst>
              <a:ext uri="{FF2B5EF4-FFF2-40B4-BE49-F238E27FC236}">
                <a16:creationId xmlns:a16="http://schemas.microsoft.com/office/drawing/2014/main" id="{9B43E16C-347D-23EA-1164-9457FA04E481}"/>
              </a:ext>
            </a:extLst>
          </p:cNvPr>
          <p:cNvGrpSpPr/>
          <p:nvPr/>
        </p:nvGrpSpPr>
        <p:grpSpPr>
          <a:xfrm>
            <a:off x="1043202" y="1200899"/>
            <a:ext cx="6959259" cy="3606936"/>
            <a:chOff x="792551" y="1200899"/>
            <a:chExt cx="7319555" cy="3687958"/>
          </a:xfrm>
        </p:grpSpPr>
        <p:sp>
          <p:nvSpPr>
            <p:cNvPr id="4" name="Google Shape;3429;p73">
              <a:extLst>
                <a:ext uri="{FF2B5EF4-FFF2-40B4-BE49-F238E27FC236}">
                  <a16:creationId xmlns:a16="http://schemas.microsoft.com/office/drawing/2014/main" id="{00C7FC7E-7694-6AF1-4B36-083A1D8BD762}"/>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32;p73">
              <a:extLst>
                <a:ext uri="{FF2B5EF4-FFF2-40B4-BE49-F238E27FC236}">
                  <a16:creationId xmlns:a16="http://schemas.microsoft.com/office/drawing/2014/main" id="{8CCD1DB8-8110-6C34-37C2-0118A56E81C9}"/>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57BA0F22-71BD-3CB3-040E-497544F0E729}"/>
              </a:ext>
            </a:extLst>
          </p:cNvPr>
          <p:cNvSpPr txBox="1"/>
          <p:nvPr/>
        </p:nvSpPr>
        <p:spPr>
          <a:xfrm>
            <a:off x="1180617" y="1359897"/>
            <a:ext cx="5960963" cy="3323987"/>
          </a:xfrm>
          <a:prstGeom prst="rect">
            <a:avLst/>
          </a:prstGeom>
          <a:noFill/>
        </p:spPr>
        <p:txBody>
          <a:bodyPr wrap="square" rtlCol="0">
            <a:spAutoFit/>
          </a:bodyPr>
          <a:lstStyle/>
          <a:p>
            <a:r>
              <a:rPr lang="en-US" b="0" i="0" u="none" strike="noStrike" dirty="0">
                <a:effectLst/>
                <a:latin typeface="Play" panose="020B0604020202020204" charset="0"/>
                <a:hlinkClick r:id="rId2" action="ppaction://hlinkfile"/>
              </a:rPr>
              <a:t>#include</a:t>
            </a:r>
            <a:r>
              <a:rPr lang="en-US" b="0" i="0" dirty="0">
                <a:solidFill>
                  <a:srgbClr val="FFFFFF"/>
                </a:solidFill>
                <a:effectLst/>
                <a:latin typeface="Play" panose="020B0604020202020204" charset="0"/>
              </a:rPr>
              <a:t> &lt;</a:t>
            </a:r>
            <a:r>
              <a:rPr lang="en-US" b="0" i="0" dirty="0" err="1">
                <a:solidFill>
                  <a:srgbClr val="FFFFFF"/>
                </a:solidFill>
                <a:effectLst/>
                <a:latin typeface="Play" panose="020B0604020202020204" charset="0"/>
              </a:rPr>
              <a:t>stdio.h</a:t>
            </a:r>
            <a:r>
              <a:rPr lang="en-US" b="0" i="0" dirty="0">
                <a:solidFill>
                  <a:srgbClr val="FFFFFF"/>
                </a:solidFill>
                <a:effectLst/>
                <a:latin typeface="Play" panose="020B0604020202020204" charset="0"/>
              </a:rPr>
              <a:t>&gt;</a:t>
            </a:r>
          </a:p>
          <a:p>
            <a:r>
              <a:rPr lang="en-US" b="0" i="0" dirty="0">
                <a:solidFill>
                  <a:srgbClr val="FFFFFF"/>
                </a:solidFill>
                <a:effectLst/>
                <a:latin typeface="Play" panose="020B0604020202020204" charset="0"/>
              </a:rPr>
              <a:t>int main() </a:t>
            </a:r>
          </a:p>
          <a:p>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int r, c, </a:t>
            </a:r>
            <a:r>
              <a:rPr lang="en-US" b="0" i="0" dirty="0" err="1">
                <a:solidFill>
                  <a:srgbClr val="FFFFFF"/>
                </a:solidFill>
                <a:effectLst/>
                <a:latin typeface="Play" panose="020B0604020202020204" charset="0"/>
              </a:rPr>
              <a:t>total_students</a:t>
            </a:r>
            <a:r>
              <a:rPr lang="en-US" b="0" i="0" dirty="0">
                <a:solidFill>
                  <a:srgbClr val="FFFFFF"/>
                </a:solidFill>
                <a:effectLst/>
                <a:latin typeface="Play" panose="020B0604020202020204" charset="0"/>
              </a:rPr>
              <a:t>,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class; </a:t>
            </a:r>
          </a:p>
          <a:p>
            <a:r>
              <a:rPr lang="en-US" b="0" i="0" dirty="0" err="1">
                <a:solidFill>
                  <a:srgbClr val="FFFFFF"/>
                </a:solidFill>
                <a:effectLst/>
                <a:latin typeface="Play" panose="020B0604020202020204" charset="0"/>
              </a:rPr>
              <a:t>printf</a:t>
            </a:r>
            <a:r>
              <a:rPr lang="en-US" b="0" i="0" dirty="0">
                <a:solidFill>
                  <a:srgbClr val="FFFFFF"/>
                </a:solidFill>
                <a:effectLst/>
                <a:latin typeface="Play" panose="020B0604020202020204" charset="0"/>
              </a:rPr>
              <a:t>("Enter the number of rows: "); </a:t>
            </a:r>
          </a:p>
          <a:p>
            <a:r>
              <a:rPr lang="en-US" b="0" i="0" dirty="0" err="1">
                <a:solidFill>
                  <a:srgbClr val="FFFFFF"/>
                </a:solidFill>
                <a:effectLst/>
                <a:latin typeface="Play" panose="020B0604020202020204" charset="0"/>
              </a:rPr>
              <a:t>scanf</a:t>
            </a:r>
            <a:r>
              <a:rPr lang="en-US" b="0" i="0" dirty="0">
                <a:solidFill>
                  <a:srgbClr val="FFFFFF"/>
                </a:solidFill>
                <a:effectLst/>
                <a:latin typeface="Play" panose="020B0604020202020204" charset="0"/>
              </a:rPr>
              <a:t>("%d", &amp;r); </a:t>
            </a:r>
          </a:p>
          <a:p>
            <a:r>
              <a:rPr lang="en-US" b="0" i="0" dirty="0" err="1">
                <a:solidFill>
                  <a:srgbClr val="FFFFFF"/>
                </a:solidFill>
                <a:effectLst/>
                <a:latin typeface="Play" panose="020B0604020202020204" charset="0"/>
              </a:rPr>
              <a:t>printf</a:t>
            </a:r>
            <a:r>
              <a:rPr lang="en-US" b="0" i="0" dirty="0">
                <a:solidFill>
                  <a:srgbClr val="FFFFFF"/>
                </a:solidFill>
                <a:effectLst/>
                <a:latin typeface="Play" panose="020B0604020202020204" charset="0"/>
              </a:rPr>
              <a:t>("Enter the number of columns: "); </a:t>
            </a:r>
          </a:p>
          <a:p>
            <a:r>
              <a:rPr lang="en-US" b="0" i="0" dirty="0" err="1">
                <a:solidFill>
                  <a:srgbClr val="FFFFFF"/>
                </a:solidFill>
                <a:effectLst/>
                <a:latin typeface="Play" panose="020B0604020202020204" charset="0"/>
              </a:rPr>
              <a:t>scanf</a:t>
            </a:r>
            <a:r>
              <a:rPr lang="en-US" b="0" i="0" dirty="0">
                <a:solidFill>
                  <a:srgbClr val="FFFFFF"/>
                </a:solidFill>
                <a:effectLst/>
                <a:latin typeface="Play" panose="020B0604020202020204" charset="0"/>
              </a:rPr>
              <a:t>("%d", &amp;c); </a:t>
            </a:r>
          </a:p>
          <a:p>
            <a:r>
              <a:rPr lang="en-US" b="0" i="0" dirty="0" err="1">
                <a:solidFill>
                  <a:srgbClr val="FFFFFF"/>
                </a:solidFill>
                <a:effectLst/>
                <a:latin typeface="Play" panose="020B0604020202020204" charset="0"/>
              </a:rPr>
              <a:t>printf</a:t>
            </a:r>
            <a:r>
              <a:rPr lang="en-US" b="0" i="0" dirty="0">
                <a:solidFill>
                  <a:srgbClr val="FFFFFF"/>
                </a:solidFill>
                <a:effectLst/>
                <a:latin typeface="Play" panose="020B0604020202020204" charset="0"/>
              </a:rPr>
              <a:t>("Enter the total number of students: "); </a:t>
            </a:r>
          </a:p>
          <a:p>
            <a:r>
              <a:rPr lang="en-US" b="0" i="0" dirty="0" err="1">
                <a:solidFill>
                  <a:srgbClr val="FFFFFF"/>
                </a:solidFill>
                <a:effectLst/>
                <a:latin typeface="Play" panose="020B0604020202020204" charset="0"/>
              </a:rPr>
              <a:t>scanf</a:t>
            </a:r>
            <a:r>
              <a:rPr lang="en-US" b="0" i="0" dirty="0">
                <a:solidFill>
                  <a:srgbClr val="FFFFFF"/>
                </a:solidFill>
                <a:effectLst/>
                <a:latin typeface="Play" panose="020B0604020202020204" charset="0"/>
              </a:rPr>
              <a:t>("%d", &amp;</a:t>
            </a:r>
            <a:r>
              <a:rPr lang="en-US" b="0" i="0" dirty="0" err="1">
                <a:solidFill>
                  <a:srgbClr val="FFFFFF"/>
                </a:solidFill>
                <a:effectLst/>
                <a:latin typeface="Play" panose="020B0604020202020204" charset="0"/>
              </a:rPr>
              <a:t>total_students</a:t>
            </a:r>
            <a:r>
              <a:rPr lang="en-US" b="0" i="0" dirty="0">
                <a:solidFill>
                  <a:srgbClr val="FFFFFF"/>
                </a:solidFill>
                <a:effectLst/>
                <a:latin typeface="Play" panose="020B0604020202020204" charset="0"/>
              </a:rPr>
              <a:t>); </a:t>
            </a:r>
          </a:p>
          <a:p>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r * c ; </a:t>
            </a:r>
          </a:p>
          <a:p>
            <a:r>
              <a:rPr lang="en-US" b="0" i="0" dirty="0">
                <a:solidFill>
                  <a:srgbClr val="FFFFFF"/>
                </a:solidFill>
                <a:effectLst/>
                <a:latin typeface="Play" panose="020B0604020202020204" charset="0"/>
              </a:rPr>
              <a:t>class = </a:t>
            </a:r>
            <a:r>
              <a:rPr lang="en-US" b="0" i="0" dirty="0" err="1">
                <a:solidFill>
                  <a:srgbClr val="FFFFFF"/>
                </a:solidFill>
                <a:effectLst/>
                <a:latin typeface="Play" panose="020B0604020202020204" charset="0"/>
              </a:rPr>
              <a:t>total_students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if (</a:t>
            </a:r>
            <a:r>
              <a:rPr lang="en-US" b="0" i="0" dirty="0" err="1">
                <a:solidFill>
                  <a:srgbClr val="FFFFFF"/>
                </a:solidFill>
                <a:effectLst/>
                <a:latin typeface="Play" panose="020B0604020202020204" charset="0"/>
              </a:rPr>
              <a:t>total_students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 0) { </a:t>
            </a:r>
          </a:p>
          <a:p>
            <a:r>
              <a:rPr lang="en-US" b="0" i="0" dirty="0">
                <a:solidFill>
                  <a:srgbClr val="FFFFFF"/>
                </a:solidFill>
                <a:effectLst/>
                <a:latin typeface="Play" panose="020B0604020202020204" charset="0"/>
              </a:rPr>
              <a:t>class++; </a:t>
            </a:r>
          </a:p>
          <a:p>
            <a:r>
              <a:rPr lang="en-US" b="0" i="0" dirty="0">
                <a:solidFill>
                  <a:srgbClr val="FFFFFF"/>
                </a:solidFill>
                <a:effectLst/>
                <a:latin typeface="Play" panose="020B0604020202020204" charset="0"/>
              </a:rPr>
              <a:t>}</a:t>
            </a:r>
            <a:endParaRPr lang="en-IN" dirty="0">
              <a:latin typeface="Play" panose="020B0604020202020204" charset="0"/>
            </a:endParaRPr>
          </a:p>
        </p:txBody>
      </p:sp>
    </p:spTree>
    <p:extLst>
      <p:ext uri="{BB962C8B-B14F-4D97-AF65-F5344CB8AC3E}">
        <p14:creationId xmlns:p14="http://schemas.microsoft.com/office/powerpoint/2010/main" val="90958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E728A3-7428-4A8C-37DF-5FE8F9035203}"/>
              </a:ext>
            </a:extLst>
          </p:cNvPr>
          <p:cNvSpPr txBox="1"/>
          <p:nvPr/>
        </p:nvSpPr>
        <p:spPr>
          <a:xfrm>
            <a:off x="985520" y="548640"/>
            <a:ext cx="6601820" cy="3970318"/>
          </a:xfrm>
          <a:prstGeom prst="rect">
            <a:avLst/>
          </a:prstGeom>
          <a:noFill/>
        </p:spPr>
        <p:txBody>
          <a:bodyPr wrap="square">
            <a:spAutoFit/>
          </a:bodyPr>
          <a:lstStyle/>
          <a:p>
            <a:r>
              <a:rPr lang="en-US" b="0" i="0" dirty="0">
                <a:solidFill>
                  <a:srgbClr val="FFFFFF"/>
                </a:solidFill>
                <a:effectLst/>
                <a:latin typeface="Play" panose="020B0604020202020204" charset="0"/>
              </a:rPr>
              <a:t>int </a:t>
            </a:r>
            <a:r>
              <a:rPr lang="en-US" b="0" i="0" dirty="0" err="1">
                <a:solidFill>
                  <a:srgbClr val="FFFFFF"/>
                </a:solidFill>
                <a:effectLst/>
                <a:latin typeface="Play" panose="020B0604020202020204" charset="0"/>
              </a:rPr>
              <a:t>student_in_final_class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total_students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 (class - 1)); </a:t>
            </a:r>
          </a:p>
          <a:p>
            <a:r>
              <a:rPr lang="en-US" b="0" i="0" dirty="0">
                <a:solidFill>
                  <a:srgbClr val="FFFFFF"/>
                </a:solidFill>
                <a:effectLst/>
                <a:latin typeface="Play" panose="020B0604020202020204" charset="0"/>
              </a:rPr>
              <a:t>if (</a:t>
            </a:r>
            <a:r>
              <a:rPr lang="en-US" b="0" i="0" dirty="0" err="1">
                <a:solidFill>
                  <a:srgbClr val="FFFFFF"/>
                </a:solidFill>
                <a:effectLst/>
                <a:latin typeface="Play" panose="020B0604020202020204" charset="0"/>
              </a:rPr>
              <a:t>student_in_final_class</a:t>
            </a:r>
            <a:r>
              <a:rPr lang="en-US" b="0" i="0" dirty="0">
                <a:solidFill>
                  <a:srgbClr val="FFFFFF"/>
                </a:solidFill>
                <a:effectLst/>
                <a:latin typeface="Play" panose="020B0604020202020204" charset="0"/>
              </a:rPr>
              <a:t> &gt;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a:t>
            </a:r>
            <a:endParaRPr lang="en-US" dirty="0">
              <a:solidFill>
                <a:srgbClr val="FFFFFF"/>
              </a:solidFill>
              <a:latin typeface="Play" panose="020B0604020202020204" charset="0"/>
            </a:endParaRPr>
          </a:p>
          <a:p>
            <a:r>
              <a:rPr lang="en-US" b="0" i="0" dirty="0">
                <a:solidFill>
                  <a:srgbClr val="FFFFFF"/>
                </a:solidFill>
                <a:effectLst/>
                <a:latin typeface="Play" panose="020B0604020202020204" charset="0"/>
              </a:rPr>
              <a:t>{ </a:t>
            </a:r>
          </a:p>
          <a:p>
            <a:r>
              <a:rPr lang="en-US" b="0" i="0" dirty="0" err="1">
                <a:solidFill>
                  <a:srgbClr val="FFFFFF"/>
                </a:solidFill>
                <a:effectLst/>
                <a:latin typeface="Play" panose="020B0604020202020204" charset="0"/>
              </a:rPr>
              <a:t>student_in_final_class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int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a:t>
            </a:r>
            <a:r>
              <a:rPr lang="en-US" b="0" i="0" dirty="0" err="1">
                <a:solidFill>
                  <a:srgbClr val="FFFFFF"/>
                </a:solidFill>
                <a:effectLst/>
                <a:latin typeface="Play" panose="020B0604020202020204" charset="0"/>
              </a:rPr>
              <a:t>no_of_student_per_class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for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 1;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&lt;= class;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if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 class) { </a:t>
            </a:r>
          </a:p>
          <a:p>
            <a:r>
              <a:rPr lang="en-US" b="0" i="0" dirty="0" err="1">
                <a:solidFill>
                  <a:srgbClr val="FFFFFF"/>
                </a:solidFill>
                <a:effectLst/>
                <a:latin typeface="Play" panose="020B0604020202020204" charset="0"/>
              </a:rPr>
              <a:t>no_of_student_per_class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student_in_final_class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else { </a:t>
            </a:r>
          </a:p>
          <a:p>
            <a:r>
              <a:rPr lang="en-US" b="0" i="0" dirty="0" err="1">
                <a:solidFill>
                  <a:srgbClr val="FFFFFF"/>
                </a:solidFill>
                <a:effectLst/>
                <a:latin typeface="Play" panose="020B0604020202020204" charset="0"/>
              </a:rPr>
              <a:t>no_of_student_per_class</a:t>
            </a:r>
            <a:r>
              <a:rPr lang="en-US" b="0" i="0" dirty="0">
                <a:solidFill>
                  <a:srgbClr val="FFFFFF"/>
                </a:solidFill>
                <a:effectLst/>
                <a:latin typeface="Play" panose="020B0604020202020204" charset="0"/>
              </a:rPr>
              <a:t> = </a:t>
            </a:r>
            <a:r>
              <a:rPr lang="en-US" b="0" i="0" dirty="0" err="1">
                <a:solidFill>
                  <a:srgbClr val="FFFFFF"/>
                </a:solidFill>
                <a:effectLst/>
                <a:latin typeface="Play" panose="020B0604020202020204" charset="0"/>
              </a:rPr>
              <a:t>students_per_class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 </a:t>
            </a:r>
          </a:p>
          <a:p>
            <a:r>
              <a:rPr lang="en-US" b="0" i="0" dirty="0" err="1">
                <a:solidFill>
                  <a:srgbClr val="FFFFFF"/>
                </a:solidFill>
                <a:effectLst/>
                <a:latin typeface="Play" panose="020B0604020202020204" charset="0"/>
              </a:rPr>
              <a:t>printf</a:t>
            </a:r>
            <a:r>
              <a:rPr lang="en-US" b="0" i="0" dirty="0">
                <a:solidFill>
                  <a:srgbClr val="FFFFFF"/>
                </a:solidFill>
                <a:effectLst/>
                <a:latin typeface="Play" panose="020B0604020202020204" charset="0"/>
              </a:rPr>
              <a:t>("Class %d: %d students\n", </a:t>
            </a:r>
            <a:r>
              <a:rPr lang="en-US" b="0" i="0" dirty="0" err="1">
                <a:solidFill>
                  <a:srgbClr val="FFFFFF"/>
                </a:solidFill>
                <a:effectLst/>
                <a:latin typeface="Play" panose="020B0604020202020204" charset="0"/>
              </a:rPr>
              <a:t>i</a:t>
            </a:r>
            <a:r>
              <a:rPr lang="en-US" b="0" i="0" dirty="0">
                <a:solidFill>
                  <a:srgbClr val="FFFFFF"/>
                </a:solidFill>
                <a:effectLst/>
                <a:latin typeface="Play" panose="020B0604020202020204" charset="0"/>
              </a:rPr>
              <a:t>, </a:t>
            </a:r>
            <a:r>
              <a:rPr lang="en-US" b="0" i="0" dirty="0" err="1">
                <a:solidFill>
                  <a:srgbClr val="FFFFFF"/>
                </a:solidFill>
                <a:effectLst/>
                <a:latin typeface="Play" panose="020B0604020202020204" charset="0"/>
              </a:rPr>
              <a:t>no_of_student_per_class</a:t>
            </a:r>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 </a:t>
            </a:r>
          </a:p>
          <a:p>
            <a:r>
              <a:rPr lang="en-US" b="0" i="0" dirty="0">
                <a:solidFill>
                  <a:srgbClr val="FFFFFF"/>
                </a:solidFill>
                <a:effectLst/>
                <a:latin typeface="Play" panose="020B0604020202020204" charset="0"/>
              </a:rPr>
              <a:t>return 0; </a:t>
            </a:r>
          </a:p>
          <a:p>
            <a:r>
              <a:rPr lang="en-US" b="0" i="0" dirty="0">
                <a:solidFill>
                  <a:srgbClr val="FFFFFF"/>
                </a:solidFill>
                <a:effectLst/>
                <a:latin typeface="Play" panose="020B0604020202020204" charset="0"/>
              </a:rPr>
              <a:t>}</a:t>
            </a:r>
            <a:endParaRPr lang="en-IN" dirty="0">
              <a:latin typeface="Play" panose="020B0604020202020204" charset="0"/>
            </a:endParaRPr>
          </a:p>
        </p:txBody>
      </p:sp>
      <p:grpSp>
        <p:nvGrpSpPr>
          <p:cNvPr id="11" name="Google Shape;3428;p73">
            <a:extLst>
              <a:ext uri="{FF2B5EF4-FFF2-40B4-BE49-F238E27FC236}">
                <a16:creationId xmlns:a16="http://schemas.microsoft.com/office/drawing/2014/main" id="{0B30B631-D335-CBED-130A-B3CFA5C16474}"/>
              </a:ext>
            </a:extLst>
          </p:cNvPr>
          <p:cNvGrpSpPr/>
          <p:nvPr/>
        </p:nvGrpSpPr>
        <p:grpSpPr>
          <a:xfrm>
            <a:off x="899160" y="420610"/>
            <a:ext cx="7259321" cy="4263904"/>
            <a:chOff x="792550" y="1200899"/>
            <a:chExt cx="7319556" cy="3687958"/>
          </a:xfrm>
        </p:grpSpPr>
        <p:sp>
          <p:nvSpPr>
            <p:cNvPr id="12" name="Google Shape;3429;p73">
              <a:extLst>
                <a:ext uri="{FF2B5EF4-FFF2-40B4-BE49-F238E27FC236}">
                  <a16:creationId xmlns:a16="http://schemas.microsoft.com/office/drawing/2014/main" id="{81B352D7-7C02-035A-4257-21C5C6A8C81E}"/>
                </a:ext>
              </a:extLst>
            </p:cNvPr>
            <p:cNvSpPr/>
            <p:nvPr/>
          </p:nvSpPr>
          <p:spPr>
            <a:xfrm flipH="1">
              <a:off x="792550" y="1200899"/>
              <a:ext cx="7319555"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432;p73">
              <a:extLst>
                <a:ext uri="{FF2B5EF4-FFF2-40B4-BE49-F238E27FC236}">
                  <a16:creationId xmlns:a16="http://schemas.microsoft.com/office/drawing/2014/main" id="{0D06C492-7D77-9440-211D-AFCD81AFE4E3}"/>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5251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FB4C-0C11-FE88-FAC3-187A8DCC64FB}"/>
              </a:ext>
            </a:extLst>
          </p:cNvPr>
          <p:cNvSpPr>
            <a:spLocks noGrp="1"/>
          </p:cNvSpPr>
          <p:nvPr>
            <p:ph type="title"/>
          </p:nvPr>
        </p:nvSpPr>
        <p:spPr>
          <a:xfrm>
            <a:off x="713250" y="326165"/>
            <a:ext cx="7717500" cy="478200"/>
          </a:xfrm>
        </p:spPr>
        <p:txBody>
          <a:bodyPr/>
          <a:lstStyle/>
          <a:p>
            <a:pPr algn="l"/>
            <a:r>
              <a:rPr lang="en-US" dirty="0"/>
              <a:t>Output :</a:t>
            </a:r>
            <a:endParaRPr lang="en-IN" dirty="0"/>
          </a:p>
        </p:txBody>
      </p:sp>
      <p:pic>
        <p:nvPicPr>
          <p:cNvPr id="5" name="Picture 4">
            <a:extLst>
              <a:ext uri="{FF2B5EF4-FFF2-40B4-BE49-F238E27FC236}">
                <a16:creationId xmlns:a16="http://schemas.microsoft.com/office/drawing/2014/main" id="{2A5275E2-C0A0-F0DD-6E9A-4764214EBD81}"/>
              </a:ext>
            </a:extLst>
          </p:cNvPr>
          <p:cNvPicPr>
            <a:picLocks noChangeAspect="1"/>
          </p:cNvPicPr>
          <p:nvPr/>
        </p:nvPicPr>
        <p:blipFill>
          <a:blip r:embed="rId2"/>
          <a:stretch>
            <a:fillRect/>
          </a:stretch>
        </p:blipFill>
        <p:spPr>
          <a:xfrm>
            <a:off x="1718020" y="928686"/>
            <a:ext cx="5707959" cy="4093240"/>
          </a:xfrm>
          <a:prstGeom prst="rect">
            <a:avLst/>
          </a:prstGeom>
        </p:spPr>
      </p:pic>
    </p:spTree>
    <p:extLst>
      <p:ext uri="{BB962C8B-B14F-4D97-AF65-F5344CB8AC3E}">
        <p14:creationId xmlns:p14="http://schemas.microsoft.com/office/powerpoint/2010/main" val="1476242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9668-F1E6-9113-371B-84F778BF89A0}"/>
              </a:ext>
            </a:extLst>
          </p:cNvPr>
          <p:cNvSpPr>
            <a:spLocks noGrp="1"/>
          </p:cNvSpPr>
          <p:nvPr>
            <p:ph type="title"/>
          </p:nvPr>
        </p:nvSpPr>
        <p:spPr/>
        <p:txBody>
          <a:bodyPr/>
          <a:lstStyle/>
          <a:p>
            <a:pPr algn="l"/>
            <a:r>
              <a:rPr lang="en-US" dirty="0"/>
              <a:t>Time complexity :</a:t>
            </a:r>
            <a:endParaRPr lang="en-IN" dirty="0"/>
          </a:p>
        </p:txBody>
      </p:sp>
      <p:sp>
        <p:nvSpPr>
          <p:cNvPr id="3" name="TextBox 2">
            <a:extLst>
              <a:ext uri="{FF2B5EF4-FFF2-40B4-BE49-F238E27FC236}">
                <a16:creationId xmlns:a16="http://schemas.microsoft.com/office/drawing/2014/main" id="{E33B3713-F836-B5E7-D817-5D6F74DA2878}"/>
              </a:ext>
            </a:extLst>
          </p:cNvPr>
          <p:cNvSpPr txBox="1"/>
          <p:nvPr/>
        </p:nvSpPr>
        <p:spPr>
          <a:xfrm>
            <a:off x="713225" y="1318259"/>
            <a:ext cx="7475735" cy="258532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The time complexity of this code is O(1) – constant time complexity.</a:t>
            </a:r>
          </a:p>
          <a:p>
            <a:pPr marL="285750" indent="-285750">
              <a:buClr>
                <a:schemeClr val="bg1"/>
              </a:buClr>
              <a:buFont typeface="Wingdings" panose="05000000000000000000" pitchFamily="2" charset="2"/>
              <a:buChar char="ü"/>
            </a:pPr>
            <a:endParaRPr lang="en-US" sz="1800" dirty="0">
              <a:solidFill>
                <a:schemeClr val="bg1"/>
              </a:solidFill>
              <a:latin typeface="Play" panose="020B0604020202020204" charset="0"/>
            </a:endParaRPr>
          </a:p>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The reason is that the code performs a fixed number of operations, regardless of the input size. The input size only affects the number of times the code runs through the loop.</a:t>
            </a:r>
          </a:p>
          <a:p>
            <a:pPr marL="285750" indent="-285750">
              <a:buClr>
                <a:schemeClr val="bg1"/>
              </a:buClr>
              <a:buFont typeface="Wingdings" panose="05000000000000000000" pitchFamily="2" charset="2"/>
              <a:buChar char="ü"/>
            </a:pPr>
            <a:endParaRPr lang="en-US" sz="1800" dirty="0">
              <a:solidFill>
                <a:schemeClr val="bg1"/>
              </a:solidFill>
              <a:latin typeface="Play" panose="020B0604020202020204" charset="0"/>
            </a:endParaRPr>
          </a:p>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The maximum no. of iterations is fixed as it depends on the division of the total number of students by the product of rows, columns, and 2, which is done only once.</a:t>
            </a:r>
            <a:endParaRPr lang="en-IN" sz="1800" dirty="0">
              <a:solidFill>
                <a:schemeClr val="bg1"/>
              </a:solidFill>
              <a:latin typeface="Play" panose="020B0604020202020204" charset="0"/>
            </a:endParaRPr>
          </a:p>
        </p:txBody>
      </p:sp>
    </p:spTree>
    <p:extLst>
      <p:ext uri="{BB962C8B-B14F-4D97-AF65-F5344CB8AC3E}">
        <p14:creationId xmlns:p14="http://schemas.microsoft.com/office/powerpoint/2010/main" val="345366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CA42-468F-AC2D-B014-009998B49747}"/>
              </a:ext>
            </a:extLst>
          </p:cNvPr>
          <p:cNvSpPr>
            <a:spLocks noGrp="1"/>
          </p:cNvSpPr>
          <p:nvPr>
            <p:ph type="title"/>
          </p:nvPr>
        </p:nvSpPr>
        <p:spPr>
          <a:xfrm>
            <a:off x="656099" y="39376"/>
            <a:ext cx="7717500" cy="478200"/>
          </a:xfrm>
        </p:spPr>
        <p:txBody>
          <a:bodyPr/>
          <a:lstStyle/>
          <a:p>
            <a:pPr algn="l"/>
            <a:r>
              <a:rPr lang="en-US" dirty="0"/>
              <a:t>Seating arrangements :</a:t>
            </a:r>
            <a:endParaRPr lang="en-IN" dirty="0"/>
          </a:p>
        </p:txBody>
      </p:sp>
      <p:grpSp>
        <p:nvGrpSpPr>
          <p:cNvPr id="3" name="Google Shape;3428;p73">
            <a:extLst>
              <a:ext uri="{FF2B5EF4-FFF2-40B4-BE49-F238E27FC236}">
                <a16:creationId xmlns:a16="http://schemas.microsoft.com/office/drawing/2014/main" id="{40833035-3801-F8CD-50B2-1AC6FA17CBBB}"/>
              </a:ext>
            </a:extLst>
          </p:cNvPr>
          <p:cNvGrpSpPr/>
          <p:nvPr/>
        </p:nvGrpSpPr>
        <p:grpSpPr>
          <a:xfrm>
            <a:off x="899160" y="730634"/>
            <a:ext cx="7231380" cy="4185761"/>
            <a:chOff x="792551" y="1200899"/>
            <a:chExt cx="7319555" cy="3687958"/>
          </a:xfrm>
        </p:grpSpPr>
        <p:sp>
          <p:nvSpPr>
            <p:cNvPr id="4" name="Google Shape;3429;p73">
              <a:extLst>
                <a:ext uri="{FF2B5EF4-FFF2-40B4-BE49-F238E27FC236}">
                  <a16:creationId xmlns:a16="http://schemas.microsoft.com/office/drawing/2014/main" id="{E8457F24-DA67-F42B-8E63-15ABEE892CAA}"/>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8293FDE0-ECFB-B427-3C1D-280ACFA2037C}"/>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TextBox 42">
            <a:extLst>
              <a:ext uri="{FF2B5EF4-FFF2-40B4-BE49-F238E27FC236}">
                <a16:creationId xmlns:a16="http://schemas.microsoft.com/office/drawing/2014/main" id="{3A334D8C-11A3-8C48-C027-9E3C89003FBA}"/>
              </a:ext>
            </a:extLst>
          </p:cNvPr>
          <p:cNvSpPr txBox="1"/>
          <p:nvPr/>
        </p:nvSpPr>
        <p:spPr>
          <a:xfrm>
            <a:off x="1040130" y="740722"/>
            <a:ext cx="7063739" cy="4185761"/>
          </a:xfrm>
          <a:prstGeom prst="rect">
            <a:avLst/>
          </a:prstGeom>
          <a:noFill/>
        </p:spPr>
        <p:txBody>
          <a:bodyPr wrap="square" rtlCol="0">
            <a:spAutoFit/>
          </a:bodyPr>
          <a:lstStyle/>
          <a:p>
            <a:r>
              <a:rPr lang="en-IN" b="0" dirty="0">
                <a:solidFill>
                  <a:srgbClr val="FFFFFF"/>
                </a:solidFill>
                <a:effectLst/>
                <a:latin typeface="Consolas" panose="020B0609020204030204" pitchFamily="49" charset="0"/>
              </a:rPr>
              <a:t>  # Collecting Values</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r_r</a:t>
            </a:r>
            <a:r>
              <a:rPr lang="en-IN" b="0" dirty="0">
                <a:solidFill>
                  <a:srgbClr val="FFFFFF"/>
                </a:solidFill>
                <a:effectLst/>
                <a:latin typeface="Consolas" panose="020B0609020204030204" pitchFamily="49" charset="0"/>
              </a:rPr>
              <a:t>=int(input(""))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r_c</a:t>
            </a:r>
            <a:r>
              <a:rPr lang="en-IN" b="0" dirty="0">
                <a:solidFill>
                  <a:srgbClr val="FFFFFF"/>
                </a:solidFill>
                <a:effectLst/>
                <a:latin typeface="Consolas" panose="020B0609020204030204" pitchFamily="49" charset="0"/>
              </a:rPr>
              <a:t>=int(input(""))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cor</a:t>
            </a:r>
            <a:r>
              <a:rPr lang="en-IN" b="0" dirty="0">
                <a:solidFill>
                  <a:srgbClr val="FFFFFF"/>
                </a:solidFill>
                <a:effectLst/>
                <a:latin typeface="Consolas" panose="020B0609020204030204" pitchFamily="49" charset="0"/>
              </a:rPr>
              <a:t>=list(map(</a:t>
            </a:r>
            <a:r>
              <a:rPr lang="en-IN" b="0" dirty="0" err="1">
                <a:solidFill>
                  <a:srgbClr val="FFFFFF"/>
                </a:solidFill>
                <a:effectLst/>
                <a:latin typeface="Consolas" panose="020B0609020204030204" pitchFamily="49" charset="0"/>
              </a:rPr>
              <a:t>str,input</a:t>
            </a:r>
            <a:r>
              <a:rPr lang="en-IN" b="0" dirty="0">
                <a:solidFill>
                  <a:srgbClr val="FFFFFF"/>
                </a:solidFill>
                <a:effectLst/>
                <a:latin typeface="Consolas" panose="020B0609020204030204" pitchFamily="49" charset="0"/>
              </a:rPr>
              <a:t>("").strip().split())) </a:t>
            </a:r>
          </a:p>
          <a:p>
            <a:r>
              <a:rPr lang="en-IN" b="0" dirty="0">
                <a:solidFill>
                  <a:srgbClr val="FFFFFF"/>
                </a:solidFill>
                <a:effectLst/>
                <a:latin typeface="Consolas" panose="020B0609020204030204" pitchFamily="49" charset="0"/>
              </a:rPr>
              <a:t>    cc=list(map(</a:t>
            </a:r>
            <a:r>
              <a:rPr lang="en-IN" b="0" dirty="0" err="1">
                <a:solidFill>
                  <a:srgbClr val="FFFFFF"/>
                </a:solidFill>
                <a:effectLst/>
                <a:latin typeface="Consolas" panose="020B0609020204030204" pitchFamily="49" charset="0"/>
              </a:rPr>
              <a:t>int,input</a:t>
            </a:r>
            <a:r>
              <a:rPr lang="en-IN" b="0" dirty="0">
                <a:solidFill>
                  <a:srgbClr val="FFFFFF"/>
                </a:solidFill>
                <a:effectLst/>
                <a:latin typeface="Consolas" panose="020B0609020204030204" pitchFamily="49" charset="0"/>
              </a:rPr>
              <a:t>("").strip().split()))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reg_no</a:t>
            </a:r>
            <a:r>
              <a:rPr lang="en-IN" b="0" dirty="0">
                <a:solidFill>
                  <a:srgbClr val="FFFFFF"/>
                </a:solidFill>
                <a:effectLst/>
                <a:latin typeface="Consolas" panose="020B0609020204030204" pitchFamily="49" charset="0"/>
              </a:rPr>
              <a:t>=list(map(</a:t>
            </a:r>
            <a:r>
              <a:rPr lang="en-IN" b="0" dirty="0" err="1">
                <a:solidFill>
                  <a:srgbClr val="FFFFFF"/>
                </a:solidFill>
                <a:effectLst/>
                <a:latin typeface="Consolas" panose="020B0609020204030204" pitchFamily="49" charset="0"/>
              </a:rPr>
              <a:t>str,input</a:t>
            </a:r>
            <a:r>
              <a:rPr lang="en-IN" b="0" dirty="0">
                <a:solidFill>
                  <a:srgbClr val="FFFFFF"/>
                </a:solidFill>
                <a:effectLst/>
                <a:latin typeface="Consolas" panose="020B0609020204030204" pitchFamily="49" charset="0"/>
              </a:rPr>
              <a:t>("").strip().split()))</a:t>
            </a:r>
          </a:p>
          <a:p>
            <a:r>
              <a:rPr lang="en-IN" b="0" dirty="0">
                <a:solidFill>
                  <a:srgbClr val="FFFFFF"/>
                </a:solidFill>
                <a:effectLst/>
                <a:latin typeface="Consolas" panose="020B0609020204030204" pitchFamily="49" charset="0"/>
              </a:rPr>
              <a:t>    print()</a:t>
            </a:r>
          </a:p>
          <a:p>
            <a:r>
              <a:rPr lang="en-IN" b="0" dirty="0">
                <a:solidFill>
                  <a:srgbClr val="FFFFFF"/>
                </a:solidFill>
                <a:effectLst/>
                <a:latin typeface="Consolas" panose="020B0609020204030204" pitchFamily="49" charset="0"/>
              </a:rPr>
              <a:t>    # Initialization of index and count of hall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reg_no_cc</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reg_index</a:t>
            </a:r>
            <a:r>
              <a:rPr lang="en-IN" b="0" dirty="0">
                <a:solidFill>
                  <a:srgbClr val="FFFFFF"/>
                </a:solidFill>
                <a:effectLst/>
                <a:latin typeface="Consolas" panose="020B0609020204030204" pitchFamily="49" charset="0"/>
              </a:rPr>
              <a:t>=0;</a:t>
            </a:r>
          </a:p>
          <a:p>
            <a:r>
              <a:rPr lang="en-IN" b="0" dirty="0">
                <a:solidFill>
                  <a:srgbClr val="FFFFFF"/>
                </a:solidFill>
                <a:effectLst/>
                <a:latin typeface="Consolas" panose="020B0609020204030204" pitchFamily="49" charset="0"/>
              </a:rPr>
              <a:t>    for </a:t>
            </a:r>
            <a:r>
              <a:rPr lang="en-IN" b="0" dirty="0" err="1">
                <a:solidFill>
                  <a:srgbClr val="FFFFFF"/>
                </a:solidFill>
                <a:effectLst/>
                <a:latin typeface="Consolas" panose="020B0609020204030204" pitchFamily="49" charset="0"/>
              </a:rPr>
              <a:t>i</a:t>
            </a:r>
            <a:r>
              <a:rPr lang="en-IN" b="0" dirty="0">
                <a:solidFill>
                  <a:srgbClr val="FFFFFF"/>
                </a:solidFill>
                <a:effectLst/>
                <a:latin typeface="Consolas" panose="020B0609020204030204" pitchFamily="49" charset="0"/>
              </a:rPr>
              <a:t> in range(0,len(cc)):</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reg_no_cc.append</a:t>
            </a:r>
            <a:r>
              <a:rPr lang="en-IN" b="0" dirty="0">
                <a:solidFill>
                  <a:srgbClr val="FFFFFF"/>
                </a:solidFill>
                <a:effectLst/>
                <a:latin typeface="Consolas" panose="020B0609020204030204" pitchFamily="49" charset="0"/>
              </a:rPr>
              <a:t>(</a:t>
            </a:r>
            <a:r>
              <a:rPr lang="en-IN" b="0" dirty="0" err="1">
                <a:solidFill>
                  <a:srgbClr val="FFFFFF"/>
                </a:solidFill>
                <a:effectLst/>
                <a:latin typeface="Consolas" panose="020B0609020204030204" pitchFamily="49" charset="0"/>
              </a:rPr>
              <a:t>reg_no</a:t>
            </a:r>
            <a:r>
              <a:rPr lang="en-IN" b="0" dirty="0">
                <a:solidFill>
                  <a:srgbClr val="FFFFFF"/>
                </a:solidFill>
                <a:effectLst/>
                <a:latin typeface="Consolas" panose="020B0609020204030204" pitchFamily="49" charset="0"/>
              </a:rPr>
              <a:t>[</a:t>
            </a:r>
            <a:r>
              <a:rPr lang="en-IN" b="0" dirty="0" err="1">
                <a:solidFill>
                  <a:srgbClr val="FFFFFF"/>
                </a:solidFill>
                <a:effectLst/>
                <a:latin typeface="Consolas" panose="020B0609020204030204" pitchFamily="49" charset="0"/>
              </a:rPr>
              <a:t>i</a:t>
            </a:r>
            <a:r>
              <a:rPr lang="en-IN" b="0" dirty="0">
                <a:solidFill>
                  <a:srgbClr val="FFFFFF"/>
                </a:solidFill>
                <a:effectLst/>
                <a:latin typeface="Consolas" panose="020B0609020204030204" pitchFamily="49" charset="0"/>
              </a:rPr>
              <a:t>].split("D"));</a:t>
            </a:r>
          </a:p>
          <a:p>
            <a:r>
              <a:rPr lang="en-IN" b="0" dirty="0">
                <a:solidFill>
                  <a:srgbClr val="FFFFFF"/>
                </a:solidFill>
                <a:effectLst/>
                <a:latin typeface="Consolas" panose="020B0609020204030204" pitchFamily="49" charset="0"/>
              </a:rPr>
              <a:t>    index=0 </a:t>
            </a:r>
          </a:p>
          <a:p>
            <a:r>
              <a:rPr lang="en-IN" b="0" dirty="0">
                <a:solidFill>
                  <a:srgbClr val="FFFFFF"/>
                </a:solidFill>
                <a:effectLst/>
                <a:latin typeface="Consolas" panose="020B0609020204030204" pitchFamily="49" charset="0"/>
              </a:rPr>
              <a:t>    c=0 </a:t>
            </a:r>
          </a:p>
          <a:p>
            <a:r>
              <a:rPr lang="en-IN" b="0" dirty="0">
                <a:solidFill>
                  <a:srgbClr val="FFFFFF"/>
                </a:solidFill>
                <a:effectLst/>
                <a:latin typeface="Consolas" panose="020B0609020204030204" pitchFamily="49" charset="0"/>
              </a:rPr>
              <a:t>    while(True): </a:t>
            </a:r>
          </a:p>
          <a:p>
            <a:r>
              <a:rPr lang="en-IN" b="0" dirty="0">
                <a:solidFill>
                  <a:srgbClr val="FFFFFF"/>
                </a:solidFill>
                <a:effectLst/>
                <a:latin typeface="Consolas" panose="020B0609020204030204" pitchFamily="49" charset="0"/>
              </a:rPr>
              <a:t>     # Create unfilled Hall </a:t>
            </a:r>
          </a:p>
          <a:p>
            <a:r>
              <a:rPr lang="en-IN" b="0" dirty="0">
                <a:solidFill>
                  <a:srgbClr val="FFFFFF"/>
                </a:solidFill>
                <a:effectLst/>
                <a:latin typeface="Consolas" panose="020B0609020204030204" pitchFamily="49" charset="0"/>
              </a:rPr>
              <a:t>        a=[] </a:t>
            </a:r>
          </a:p>
          <a:p>
            <a:r>
              <a:rPr lang="en-IN" b="0" dirty="0">
                <a:solidFill>
                  <a:srgbClr val="FFFFFF"/>
                </a:solidFill>
                <a:effectLst/>
                <a:latin typeface="Consolas" panose="020B0609020204030204" pitchFamily="49" charset="0"/>
              </a:rPr>
              <a:t>        b=[]</a:t>
            </a:r>
          </a:p>
          <a:p>
            <a:r>
              <a:rPr lang="en-IN" b="0" dirty="0">
                <a:solidFill>
                  <a:srgbClr val="FFFFFF"/>
                </a:solidFill>
                <a:effectLst/>
                <a:latin typeface="Consolas" panose="020B0609020204030204" pitchFamily="49" charset="0"/>
              </a:rPr>
              <a:t>       </a:t>
            </a:r>
            <a:endParaRPr lang="en-IN" b="0" i="0" dirty="0">
              <a:solidFill>
                <a:srgbClr val="FFFFFF"/>
              </a:solidFill>
              <a:effectLst/>
              <a:latin typeface="Play" panose="020B0604020202020204" charset="0"/>
            </a:endParaRPr>
          </a:p>
        </p:txBody>
      </p:sp>
    </p:spTree>
    <p:extLst>
      <p:ext uri="{BB962C8B-B14F-4D97-AF65-F5344CB8AC3E}">
        <p14:creationId xmlns:p14="http://schemas.microsoft.com/office/powerpoint/2010/main" val="88951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14" name="TextBox 13">
            <a:extLst>
              <a:ext uri="{FF2B5EF4-FFF2-40B4-BE49-F238E27FC236}">
                <a16:creationId xmlns:a16="http://schemas.microsoft.com/office/drawing/2014/main" id="{9E69CFC6-23AC-C9B5-C53C-6009B6733382}"/>
              </a:ext>
            </a:extLst>
          </p:cNvPr>
          <p:cNvSpPr txBox="1"/>
          <p:nvPr/>
        </p:nvSpPr>
        <p:spPr>
          <a:xfrm>
            <a:off x="1270000" y="767447"/>
            <a:ext cx="6918960" cy="1446550"/>
          </a:xfrm>
          <a:prstGeom prst="rect">
            <a:avLst/>
          </a:prstGeom>
          <a:noFill/>
        </p:spPr>
        <p:txBody>
          <a:bodyPr wrap="square" rtlCol="0">
            <a:spAutoFit/>
          </a:bodyPr>
          <a:lstStyle/>
          <a:p>
            <a:r>
              <a:rPr lang="en-US" sz="4400" b="1" dirty="0">
                <a:solidFill>
                  <a:schemeClr val="bg1"/>
                </a:solidFill>
                <a:latin typeface="Play" panose="020B0604020202020204" charset="0"/>
              </a:rPr>
              <a:t>MINI PROJECT – TEAM 2</a:t>
            </a:r>
          </a:p>
          <a:p>
            <a:pPr algn="ctr"/>
            <a:endParaRPr lang="en-IN" sz="4400" b="1" dirty="0">
              <a:solidFill>
                <a:schemeClr val="bg1"/>
              </a:solidFill>
              <a:latin typeface="Play" panose="020B0604020202020204" charset="0"/>
            </a:endParaRPr>
          </a:p>
        </p:txBody>
      </p:sp>
      <p:sp>
        <p:nvSpPr>
          <p:cNvPr id="16" name="TextBox 15">
            <a:extLst>
              <a:ext uri="{FF2B5EF4-FFF2-40B4-BE49-F238E27FC236}">
                <a16:creationId xmlns:a16="http://schemas.microsoft.com/office/drawing/2014/main" id="{1C076840-E7EE-147A-2C98-EDEB301969FD}"/>
              </a:ext>
            </a:extLst>
          </p:cNvPr>
          <p:cNvSpPr txBox="1"/>
          <p:nvPr/>
        </p:nvSpPr>
        <p:spPr>
          <a:xfrm>
            <a:off x="1112520" y="2093060"/>
            <a:ext cx="6918960" cy="2062103"/>
          </a:xfrm>
          <a:prstGeom prst="rect">
            <a:avLst/>
          </a:prstGeom>
          <a:noFill/>
        </p:spPr>
        <p:txBody>
          <a:bodyPr wrap="square">
            <a:spAutoFit/>
          </a:bodyPr>
          <a:lstStyle/>
          <a:p>
            <a:r>
              <a:rPr lang="en-US" sz="3200" dirty="0">
                <a:solidFill>
                  <a:schemeClr val="bg1"/>
                </a:solidFill>
                <a:latin typeface="Play" panose="020B0604020202020204" charset="0"/>
              </a:rPr>
              <a:t>Objective : </a:t>
            </a:r>
          </a:p>
          <a:p>
            <a:r>
              <a:rPr lang="en-US" sz="3200" dirty="0">
                <a:solidFill>
                  <a:schemeClr val="bg1"/>
                </a:solidFill>
                <a:latin typeface="Play" panose="020B0604020202020204" charset="0"/>
              </a:rPr>
              <a:t>           To create a web application to prepare a hall plan with the provided facilities.</a:t>
            </a:r>
            <a:endParaRPr lang="en-IN" sz="3200" dirty="0">
              <a:solidFill>
                <a:srgbClr val="FF0000"/>
              </a:solidFill>
              <a:latin typeface="Play"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9CB293-DDF3-42B0-3A35-7503945B56D1}"/>
              </a:ext>
            </a:extLst>
          </p:cNvPr>
          <p:cNvSpPr txBox="1"/>
          <p:nvPr/>
        </p:nvSpPr>
        <p:spPr>
          <a:xfrm>
            <a:off x="868679" y="395349"/>
            <a:ext cx="7185661" cy="4616648"/>
          </a:xfrm>
          <a:prstGeom prst="rect">
            <a:avLst/>
          </a:prstGeom>
          <a:noFill/>
        </p:spPr>
        <p:txBody>
          <a:bodyPr wrap="square" rtlCol="0">
            <a:spAutoFit/>
          </a:bodyPr>
          <a:lstStyle/>
          <a:p>
            <a:r>
              <a:rPr lang="en-IN" b="0" dirty="0">
                <a:solidFill>
                  <a:srgbClr val="FFFFFF"/>
                </a:solidFill>
                <a:effectLst/>
                <a:latin typeface="Consolas" panose="020B0609020204030204" pitchFamily="49" charset="0"/>
              </a:rPr>
              <a:t>for </a:t>
            </a:r>
            <a:r>
              <a:rPr lang="en-IN" b="0" dirty="0" err="1">
                <a:solidFill>
                  <a:srgbClr val="FFFFFF"/>
                </a:solidFill>
                <a:effectLst/>
                <a:latin typeface="Consolas" panose="020B0609020204030204" pitchFamily="49" charset="0"/>
              </a:rPr>
              <a:t>i</a:t>
            </a:r>
            <a:r>
              <a:rPr lang="en-IN" b="0" dirty="0">
                <a:solidFill>
                  <a:srgbClr val="FFFFFF"/>
                </a:solidFill>
                <a:effectLst/>
                <a:latin typeface="Consolas" panose="020B0609020204030204" pitchFamily="49" charset="0"/>
              </a:rPr>
              <a:t> in range(r_r+2):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a.append</a:t>
            </a:r>
            <a:r>
              <a:rPr lang="en-IN" b="0" dirty="0">
                <a:solidFill>
                  <a:srgbClr val="FFFFFF"/>
                </a:solidFill>
                <a:effectLst/>
                <a:latin typeface="Consolas" panose="020B0609020204030204" pitchFamily="49" charset="0"/>
              </a:rPr>
              <a:t>(["X" for j in range(r_c+2)])</a:t>
            </a:r>
          </a:p>
          <a:p>
            <a:r>
              <a:rPr lang="en-IN" b="0" dirty="0">
                <a:solidFill>
                  <a:srgbClr val="FFFFFF"/>
                </a:solidFill>
                <a:effectLst/>
                <a:latin typeface="Consolas" panose="020B0609020204030204" pitchFamily="49" charset="0"/>
              </a:rPr>
              <a:t>        for </a:t>
            </a:r>
            <a:r>
              <a:rPr lang="en-IN" b="0" dirty="0" err="1">
                <a:solidFill>
                  <a:srgbClr val="FFFFFF"/>
                </a:solidFill>
                <a:effectLst/>
                <a:latin typeface="Consolas" panose="020B0609020204030204" pitchFamily="49" charset="0"/>
              </a:rPr>
              <a:t>i</a:t>
            </a:r>
            <a:r>
              <a:rPr lang="en-IN" b="0" dirty="0">
                <a:solidFill>
                  <a:srgbClr val="FFFFFF"/>
                </a:solidFill>
                <a:effectLst/>
                <a:latin typeface="Consolas" panose="020B0609020204030204" pitchFamily="49" charset="0"/>
              </a:rPr>
              <a:t> in range(r_r+2):</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b.append</a:t>
            </a:r>
            <a:r>
              <a:rPr lang="en-IN" b="0" dirty="0">
                <a:solidFill>
                  <a:srgbClr val="FFFFFF"/>
                </a:solidFill>
                <a:effectLst/>
                <a:latin typeface="Consolas" panose="020B0609020204030204" pitchFamily="49" charset="0"/>
              </a:rPr>
              <a:t>(["XXXXXXXXXXXXXX" for j in range(r_c+2)])</a:t>
            </a:r>
          </a:p>
          <a:p>
            <a:r>
              <a:rPr lang="en-IN" b="0" dirty="0">
                <a:solidFill>
                  <a:srgbClr val="FFFFFF"/>
                </a:solidFill>
                <a:effectLst/>
                <a:latin typeface="Consolas" panose="020B0609020204030204" pitchFamily="49" charset="0"/>
              </a:rPr>
              <a:t>        # Hall </a:t>
            </a:r>
            <a:r>
              <a:rPr lang="en-IN" b="0" dirty="0" err="1">
                <a:solidFill>
                  <a:srgbClr val="FFFFFF"/>
                </a:solidFill>
                <a:effectLst/>
                <a:latin typeface="Consolas" panose="020B0609020204030204" pitchFamily="49" charset="0"/>
              </a:rPr>
              <a:t>arrangment</a:t>
            </a:r>
            <a:r>
              <a:rPr lang="en-IN" b="0" dirty="0">
                <a:solidFill>
                  <a:srgbClr val="FFFFFF"/>
                </a:solidFill>
                <a:effectLst/>
                <a:latin typeface="Consolas" panose="020B0609020204030204" pitchFamily="49" charset="0"/>
              </a:rPr>
              <a:t> starts </a:t>
            </a:r>
          </a:p>
          <a:p>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for j in range(1,r_c+1): </a:t>
            </a:r>
          </a:p>
          <a:p>
            <a:r>
              <a:rPr lang="en-IN" b="0" dirty="0">
                <a:solidFill>
                  <a:srgbClr val="FFFFFF"/>
                </a:solidFill>
                <a:effectLst/>
                <a:latin typeface="Consolas" panose="020B0609020204030204" pitchFamily="49" charset="0"/>
              </a:rPr>
              <a:t>            for </a:t>
            </a:r>
            <a:r>
              <a:rPr lang="en-IN" b="0" dirty="0" err="1">
                <a:solidFill>
                  <a:srgbClr val="FFFFFF"/>
                </a:solidFill>
                <a:effectLst/>
                <a:latin typeface="Consolas" panose="020B0609020204030204" pitchFamily="49" charset="0"/>
              </a:rPr>
              <a:t>i</a:t>
            </a:r>
            <a:r>
              <a:rPr lang="en-IN" b="0" dirty="0">
                <a:solidFill>
                  <a:srgbClr val="FFFFFF"/>
                </a:solidFill>
                <a:effectLst/>
                <a:latin typeface="Consolas" panose="020B0609020204030204" pitchFamily="49" charset="0"/>
              </a:rPr>
              <a:t> in range(1,r_r+1): </a:t>
            </a:r>
          </a:p>
          <a:p>
            <a:r>
              <a:rPr lang="en-IN" b="0" dirty="0">
                <a:solidFill>
                  <a:srgbClr val="FFFFFF"/>
                </a:solidFill>
                <a:effectLst/>
                <a:latin typeface="Consolas" panose="020B0609020204030204" pitchFamily="49" charset="0"/>
              </a:rPr>
              <a:t>                if(sum(cc)==0):break #While all the students are settle down break the loop</a:t>
            </a:r>
          </a:p>
          <a:p>
            <a:r>
              <a:rPr lang="en-IN" b="0" dirty="0">
                <a:solidFill>
                  <a:srgbClr val="FFFFFF"/>
                </a:solidFill>
                <a:effectLst/>
                <a:latin typeface="Consolas" panose="020B0609020204030204" pitchFamily="49" charset="0"/>
              </a:rPr>
              <a:t>                # Remove the filled courses </a:t>
            </a:r>
          </a:p>
          <a:p>
            <a:r>
              <a:rPr lang="en-IN" b="0" dirty="0">
                <a:solidFill>
                  <a:srgbClr val="FFFFFF"/>
                </a:solidFill>
                <a:effectLst/>
                <a:latin typeface="Consolas" panose="020B0609020204030204" pitchFamily="49" charset="0"/>
              </a:rPr>
              <a:t>                while(True): </a:t>
            </a:r>
          </a:p>
          <a:p>
            <a:r>
              <a:rPr lang="en-IN" b="0" dirty="0">
                <a:solidFill>
                  <a:srgbClr val="FFFFFF"/>
                </a:solidFill>
                <a:effectLst/>
                <a:latin typeface="Consolas" panose="020B0609020204030204" pitchFamily="49" charset="0"/>
              </a:rPr>
              <a:t>                    try: </a:t>
            </a:r>
          </a:p>
          <a:p>
            <a:r>
              <a:rPr lang="en-IN" b="0" dirty="0">
                <a:solidFill>
                  <a:srgbClr val="FFFFFF"/>
                </a:solidFill>
                <a:effectLst/>
                <a:latin typeface="Consolas" panose="020B0609020204030204" pitchFamily="49" charset="0"/>
              </a:rPr>
              <a:t>                        index1=</a:t>
            </a:r>
            <a:r>
              <a:rPr lang="en-IN" b="0" dirty="0" err="1">
                <a:solidFill>
                  <a:srgbClr val="FFFFFF"/>
                </a:solidFill>
                <a:effectLst/>
                <a:latin typeface="Consolas" panose="020B0609020204030204" pitchFamily="49" charset="0"/>
              </a:rPr>
              <a:t>cc.index</a:t>
            </a:r>
            <a:r>
              <a:rPr lang="en-IN" b="0" dirty="0">
                <a:solidFill>
                  <a:srgbClr val="FFFFFF"/>
                </a:solidFill>
                <a:effectLst/>
                <a:latin typeface="Consolas" panose="020B0609020204030204" pitchFamily="49" charset="0"/>
              </a:rPr>
              <a:t>(0) </a:t>
            </a:r>
          </a:p>
          <a:p>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cc.remove</a:t>
            </a:r>
            <a:r>
              <a:rPr lang="en-IN" b="0" dirty="0">
                <a:solidFill>
                  <a:srgbClr val="FFFFFF"/>
                </a:solidFill>
                <a:effectLst/>
                <a:latin typeface="Consolas" panose="020B0609020204030204" pitchFamily="49" charset="0"/>
              </a:rPr>
              <a:t>(cc[index1%len(cc)])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cor.remove</a:t>
            </a:r>
            <a:r>
              <a:rPr lang="en-IN" b="0" dirty="0">
                <a:solidFill>
                  <a:srgbClr val="FFFFFF"/>
                </a:solidFill>
                <a:effectLst/>
                <a:latin typeface="Consolas" panose="020B0609020204030204" pitchFamily="49" charset="0"/>
              </a:rPr>
              <a:t>(</a:t>
            </a:r>
            <a:r>
              <a:rPr lang="en-IN" b="0" dirty="0" err="1">
                <a:solidFill>
                  <a:srgbClr val="FFFFFF"/>
                </a:solidFill>
                <a:effectLst/>
                <a:latin typeface="Consolas" panose="020B0609020204030204" pitchFamily="49" charset="0"/>
              </a:rPr>
              <a:t>cor</a:t>
            </a:r>
            <a:r>
              <a:rPr lang="en-IN" b="0" dirty="0">
                <a:solidFill>
                  <a:srgbClr val="FFFFFF"/>
                </a:solidFill>
                <a:effectLst/>
                <a:latin typeface="Consolas" panose="020B0609020204030204" pitchFamily="49" charset="0"/>
              </a:rPr>
              <a:t>[index1%len(</a:t>
            </a:r>
            <a:r>
              <a:rPr lang="en-IN" b="0" dirty="0" err="1">
                <a:solidFill>
                  <a:srgbClr val="FFFFFF"/>
                </a:solidFill>
                <a:effectLst/>
                <a:latin typeface="Consolas" panose="020B0609020204030204" pitchFamily="49" charset="0"/>
              </a:rPr>
              <a:t>cor</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reg_no_cc.remove</a:t>
            </a:r>
            <a:r>
              <a:rPr lang="en-IN" b="0" dirty="0">
                <a:solidFill>
                  <a:srgbClr val="FFFFFF"/>
                </a:solidFill>
                <a:effectLst/>
                <a:latin typeface="Consolas" panose="020B0609020204030204" pitchFamily="49" charset="0"/>
              </a:rPr>
              <a:t>(</a:t>
            </a:r>
            <a:r>
              <a:rPr lang="en-IN" b="0" dirty="0" err="1">
                <a:solidFill>
                  <a:srgbClr val="FFFFFF"/>
                </a:solidFill>
                <a:effectLst/>
                <a:latin typeface="Consolas" panose="020B0609020204030204" pitchFamily="49" charset="0"/>
              </a:rPr>
              <a:t>reg_no_cc</a:t>
            </a:r>
            <a:r>
              <a:rPr lang="en-IN" b="0" dirty="0">
                <a:solidFill>
                  <a:srgbClr val="FFFFFF"/>
                </a:solidFill>
                <a:effectLst/>
                <a:latin typeface="Consolas" panose="020B0609020204030204" pitchFamily="49" charset="0"/>
              </a:rPr>
              <a:t>[index1%len(</a:t>
            </a:r>
            <a:r>
              <a:rPr lang="en-IN" b="0" dirty="0" err="1">
                <a:solidFill>
                  <a:srgbClr val="FFFFFF"/>
                </a:solidFill>
                <a:effectLst/>
                <a:latin typeface="Consolas" panose="020B0609020204030204" pitchFamily="49" charset="0"/>
              </a:rPr>
              <a:t>reg_no</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except: </a:t>
            </a:r>
          </a:p>
          <a:p>
            <a:r>
              <a:rPr lang="en-IN" b="0" dirty="0">
                <a:solidFill>
                  <a:srgbClr val="FFFFFF"/>
                </a:solidFill>
                <a:effectLst/>
                <a:latin typeface="Consolas" panose="020B0609020204030204" pitchFamily="49" charset="0"/>
              </a:rPr>
              <a:t>                        break</a:t>
            </a:r>
          </a:p>
          <a:p>
            <a:r>
              <a:rPr lang="en-IN" b="0" dirty="0">
                <a:solidFill>
                  <a:srgbClr val="FFFFFF"/>
                </a:solidFill>
                <a:effectLst/>
                <a:latin typeface="Consolas" panose="020B0609020204030204" pitchFamily="49" charset="0"/>
              </a:rPr>
              <a:t>               </a:t>
            </a:r>
            <a:endParaRPr lang="en-IN" dirty="0">
              <a:latin typeface="Play" panose="020B0604020202020204" charset="0"/>
            </a:endParaRPr>
          </a:p>
        </p:txBody>
      </p:sp>
      <p:grpSp>
        <p:nvGrpSpPr>
          <p:cNvPr id="4" name="Google Shape;3428;p73">
            <a:extLst>
              <a:ext uri="{FF2B5EF4-FFF2-40B4-BE49-F238E27FC236}">
                <a16:creationId xmlns:a16="http://schemas.microsoft.com/office/drawing/2014/main" id="{F24F79C3-C9E9-7874-2D4F-EAC58B0072DC}"/>
              </a:ext>
            </a:extLst>
          </p:cNvPr>
          <p:cNvGrpSpPr/>
          <p:nvPr/>
        </p:nvGrpSpPr>
        <p:grpSpPr>
          <a:xfrm>
            <a:off x="868679" y="395349"/>
            <a:ext cx="7261860" cy="4497295"/>
            <a:chOff x="792551" y="1200899"/>
            <a:chExt cx="7319555" cy="3687958"/>
          </a:xfrm>
        </p:grpSpPr>
        <p:sp>
          <p:nvSpPr>
            <p:cNvPr id="5" name="Google Shape;3429;p73">
              <a:extLst>
                <a:ext uri="{FF2B5EF4-FFF2-40B4-BE49-F238E27FC236}">
                  <a16:creationId xmlns:a16="http://schemas.microsoft.com/office/drawing/2014/main" id="{06057440-6AA7-882E-8212-3617D3F19699}"/>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32;p73">
              <a:extLst>
                <a:ext uri="{FF2B5EF4-FFF2-40B4-BE49-F238E27FC236}">
                  <a16:creationId xmlns:a16="http://schemas.microsoft.com/office/drawing/2014/main" id="{A67FC12F-9325-B166-CE50-5E8F76879B81}"/>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08332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949445" y="395348"/>
            <a:ext cx="7181093" cy="4497294"/>
          </a:xfrm>
        </p:spPr>
        <p:txBody>
          <a:bodyPr/>
          <a:lstStyle/>
          <a:p>
            <a:pPr algn="l"/>
            <a:r>
              <a:rPr lang="en-IN" sz="1400" b="0" dirty="0">
                <a:solidFill>
                  <a:schemeClr val="accent6"/>
                </a:solidFill>
                <a:effectLst/>
                <a:latin typeface="Consolas" panose="020B0609020204030204" pitchFamily="49" charset="0"/>
              </a:rPr>
              <a:t># Indexing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index=</a:t>
            </a:r>
            <a:r>
              <a:rPr lang="en-IN" sz="1400" b="0" dirty="0" err="1">
                <a:solidFill>
                  <a:schemeClr val="accent6"/>
                </a:solidFill>
                <a:effectLst/>
                <a:latin typeface="Consolas" panose="020B0609020204030204" pitchFamily="49" charset="0"/>
              </a:rPr>
              <a:t>index%len</a:t>
            </a:r>
            <a:r>
              <a:rPr lang="en-IN" sz="1400" b="0" dirty="0">
                <a:solidFill>
                  <a:schemeClr val="accent6"/>
                </a:solidFill>
                <a:effectLst/>
                <a:latin typeface="Consolas" panose="020B0609020204030204" pitchFamily="49" charset="0"/>
              </a:rPr>
              <a:t>(cc)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 Ex: If Course A have no of student &gt; 0 and their is no student at the NEWS position then place a student </a:t>
            </a:r>
            <a:r>
              <a:rPr lang="en-IN" sz="1400" b="0" dirty="0" err="1">
                <a:solidFill>
                  <a:schemeClr val="accent6"/>
                </a:solidFill>
                <a:effectLst/>
                <a:latin typeface="Consolas" panose="020B0609020204030204" pitchFamily="49" charset="0"/>
              </a:rPr>
              <a:t>studing</a:t>
            </a:r>
            <a:r>
              <a:rPr lang="en-IN" sz="1400" b="0" dirty="0">
                <a:solidFill>
                  <a:schemeClr val="accent6"/>
                </a:solidFill>
                <a:effectLst/>
                <a:latin typeface="Consolas" panose="020B0609020204030204" pitchFamily="49" charset="0"/>
              </a:rPr>
              <a:t>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#couese A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if(a[</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][j-1]!=</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 and a[</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][j+1]!=</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 and a[i-1][j]!=</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 and a[i+1][j]!=</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[index]and cc[index]!=0):</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=index;</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t=</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][0]+"D"+</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][1]=int(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][1])+1</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if int(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][1])&lt;10:</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][1]="00"+ str(</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elif</a:t>
            </a:r>
            <a:r>
              <a:rPr lang="en-IN" sz="1400" b="0" dirty="0">
                <a:solidFill>
                  <a:schemeClr val="accent6"/>
                </a:solidFill>
                <a:effectLst/>
                <a:latin typeface="Consolas" panose="020B0609020204030204" pitchFamily="49" charset="0"/>
              </a:rPr>
              <a:t> int(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][1])&gt;9 and int(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][1])&lt;100:</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][1]="0"+str(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endParaRPr lang="en-IN" sz="1400" dirty="0">
              <a:solidFill>
                <a:schemeClr val="accent6"/>
              </a:solidFill>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868679" y="395349"/>
            <a:ext cx="7261860"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54068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19D6-E2C4-DB74-2F66-2775D8F8A7EA}"/>
              </a:ext>
            </a:extLst>
          </p:cNvPr>
          <p:cNvSpPr>
            <a:spLocks noGrp="1"/>
          </p:cNvSpPr>
          <p:nvPr>
            <p:ph type="title"/>
          </p:nvPr>
        </p:nvSpPr>
        <p:spPr>
          <a:xfrm>
            <a:off x="949445" y="395348"/>
            <a:ext cx="7181093" cy="4497294"/>
          </a:xfrm>
        </p:spPr>
        <p:txBody>
          <a:bodyPr/>
          <a:lstStyle/>
          <a:p>
            <a:pPr algn="l"/>
            <a:r>
              <a:rPr lang="en-IN" sz="1400" b="0" dirty="0">
                <a:solidFill>
                  <a:schemeClr val="accent6"/>
                </a:solidFill>
                <a:effectLst/>
                <a:latin typeface="Consolas" panose="020B0609020204030204" pitchFamily="49" charset="0"/>
              </a:rPr>
              <a:t>else:</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][1]=str( </a:t>
            </a:r>
            <a:r>
              <a:rPr lang="en-IN" sz="1400" b="0" dirty="0" err="1">
                <a:solidFill>
                  <a:schemeClr val="accent6"/>
                </a:solidFill>
                <a:effectLst/>
                <a:latin typeface="Consolas" panose="020B0609020204030204" pitchFamily="49" charset="0"/>
              </a:rPr>
              <a:t>reg_no_cc</a:t>
            </a:r>
            <a:r>
              <a:rPr lang="en-IN" sz="1400" b="0" dirty="0">
                <a:solidFill>
                  <a:schemeClr val="accent6"/>
                </a:solidFill>
                <a:effectLst/>
                <a:latin typeface="Consolas" panose="020B0609020204030204" pitchFamily="49" charset="0"/>
              </a:rPr>
              <a:t>[</a:t>
            </a:r>
            <a:r>
              <a:rPr lang="en-IN" sz="1400" b="0" dirty="0" err="1">
                <a:solidFill>
                  <a:schemeClr val="accent6"/>
                </a:solidFill>
                <a:effectLst/>
                <a:latin typeface="Consolas" panose="020B0609020204030204" pitchFamily="49" charset="0"/>
              </a:rPr>
              <a:t>reg_index</a:t>
            </a:r>
            <a:r>
              <a:rPr lang="en-IN" sz="1400" b="0" dirty="0">
                <a:solidFill>
                  <a:schemeClr val="accent6"/>
                </a:solidFill>
                <a:effectLst/>
                <a:latin typeface="Consolas" panose="020B0609020204030204" pitchFamily="49" charset="0"/>
              </a:rPr>
              <a:t>][1])</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a[</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][j]=</a:t>
            </a:r>
            <a:r>
              <a:rPr lang="en-IN" sz="1400" b="0" dirty="0" err="1">
                <a:solidFill>
                  <a:schemeClr val="accent6"/>
                </a:solidFill>
                <a:effectLst/>
                <a:latin typeface="Consolas" panose="020B0609020204030204" pitchFamily="49" charset="0"/>
              </a:rPr>
              <a:t>cor</a:t>
            </a:r>
            <a:r>
              <a:rPr lang="en-IN" sz="1400" b="0" dirty="0">
                <a:solidFill>
                  <a:schemeClr val="accent6"/>
                </a:solidFill>
                <a:effectLst/>
                <a:latin typeface="Consolas" panose="020B0609020204030204" pitchFamily="49" charset="0"/>
              </a:rPr>
              <a:t>[index]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b[</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][j]=t</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cc[index]-=1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index+=1 # increase the Index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if(sum(cc)==0):break #While all the students are settle down break the loop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c+=1 # </a:t>
            </a:r>
            <a:r>
              <a:rPr lang="en-IN" sz="1400" b="0" dirty="0" err="1">
                <a:solidFill>
                  <a:schemeClr val="accent6"/>
                </a:solidFill>
                <a:effectLst/>
                <a:latin typeface="Consolas" panose="020B0609020204030204" pitchFamily="49" charset="0"/>
              </a:rPr>
              <a:t>Incre</a:t>
            </a:r>
            <a:r>
              <a:rPr lang="en-IN" sz="1400" b="0" dirty="0">
                <a:solidFill>
                  <a:schemeClr val="accent6"/>
                </a:solidFill>
                <a:effectLst/>
                <a:latin typeface="Consolas" panose="020B0609020204030204" pitchFamily="49" charset="0"/>
              </a:rPr>
              <a:t> </a:t>
            </a:r>
            <a:r>
              <a:rPr lang="en-IN" sz="1400" b="0" dirty="0" err="1">
                <a:solidFill>
                  <a:schemeClr val="accent6"/>
                </a:solidFill>
                <a:effectLst/>
                <a:latin typeface="Consolas" panose="020B0609020204030204" pitchFamily="49" charset="0"/>
              </a:rPr>
              <a:t>ment</a:t>
            </a:r>
            <a:r>
              <a:rPr lang="en-IN" sz="1400" b="0" dirty="0">
                <a:solidFill>
                  <a:schemeClr val="accent6"/>
                </a:solidFill>
                <a:effectLst/>
                <a:latin typeface="Consolas" panose="020B0609020204030204" pitchFamily="49" charset="0"/>
              </a:rPr>
              <a:t> the hall Count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#print the hall arrangement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for </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 in b[1:r_r+1]: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for j in </a:t>
            </a:r>
            <a:r>
              <a:rPr lang="en-IN" sz="1400" b="0" dirty="0" err="1">
                <a:solidFill>
                  <a:schemeClr val="accent6"/>
                </a:solidFill>
                <a:effectLst/>
                <a:latin typeface="Consolas" panose="020B0609020204030204" pitchFamily="49" charset="0"/>
              </a:rPr>
              <a:t>i</a:t>
            </a:r>
            <a:r>
              <a:rPr lang="en-IN" sz="1400" b="0" dirty="0">
                <a:solidFill>
                  <a:schemeClr val="accent6"/>
                </a:solidFill>
                <a:effectLst/>
                <a:latin typeface="Consolas" panose="020B0609020204030204" pitchFamily="49" charset="0"/>
              </a:rPr>
              <a:t>[1:r_c+1]: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print(</a:t>
            </a:r>
            <a:r>
              <a:rPr lang="en-IN" sz="1400" b="0" dirty="0" err="1">
                <a:solidFill>
                  <a:schemeClr val="accent6"/>
                </a:solidFill>
                <a:effectLst/>
                <a:latin typeface="Consolas" panose="020B0609020204030204" pitchFamily="49" charset="0"/>
              </a:rPr>
              <a:t>j,end</a:t>
            </a:r>
            <a:r>
              <a:rPr lang="en-IN" sz="1400" b="0" dirty="0">
                <a:solidFill>
                  <a:schemeClr val="accent6"/>
                </a:solidFill>
                <a:effectLst/>
                <a:latin typeface="Consolas" panose="020B0609020204030204" pitchFamily="49" charset="0"/>
              </a:rPr>
              <a:t>=" ")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print()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print()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if(sum(cc)==0):break #While all the students are settle down break the loop </a:t>
            </a:r>
            <a:br>
              <a:rPr lang="en-IN" sz="1400" b="0" dirty="0">
                <a:solidFill>
                  <a:schemeClr val="accent6"/>
                </a:solidFill>
                <a:effectLst/>
                <a:latin typeface="Consolas" panose="020B0609020204030204" pitchFamily="49" charset="0"/>
              </a:rPr>
            </a:br>
            <a:r>
              <a:rPr lang="en-IN" sz="1400" b="0" dirty="0">
                <a:solidFill>
                  <a:schemeClr val="accent6"/>
                </a:solidFill>
                <a:effectLst/>
                <a:latin typeface="Consolas" panose="020B0609020204030204" pitchFamily="49" charset="0"/>
              </a:rPr>
              <a:t>    print("Total Number of halls: ",c) #Print the No. of halls allocated</a:t>
            </a:r>
            <a:br>
              <a:rPr lang="en-IN" sz="1400" b="0" dirty="0">
                <a:solidFill>
                  <a:schemeClr val="accent6"/>
                </a:solidFill>
                <a:effectLst/>
                <a:latin typeface="Consolas" panose="020B0609020204030204" pitchFamily="49" charset="0"/>
              </a:rPr>
            </a:br>
            <a:endParaRPr lang="en-IN" sz="1400" dirty="0">
              <a:solidFill>
                <a:schemeClr val="accent6"/>
              </a:solidFill>
            </a:endParaRPr>
          </a:p>
        </p:txBody>
      </p:sp>
      <p:grpSp>
        <p:nvGrpSpPr>
          <p:cNvPr id="3" name="Google Shape;3428;p73">
            <a:extLst>
              <a:ext uri="{FF2B5EF4-FFF2-40B4-BE49-F238E27FC236}">
                <a16:creationId xmlns:a16="http://schemas.microsoft.com/office/drawing/2014/main" id="{113F62A8-F67E-97E7-827D-1914814F7498}"/>
              </a:ext>
            </a:extLst>
          </p:cNvPr>
          <p:cNvGrpSpPr/>
          <p:nvPr/>
        </p:nvGrpSpPr>
        <p:grpSpPr>
          <a:xfrm>
            <a:off x="868679" y="395349"/>
            <a:ext cx="7261860" cy="4497295"/>
            <a:chOff x="792551" y="1200899"/>
            <a:chExt cx="7319555" cy="3687958"/>
          </a:xfrm>
        </p:grpSpPr>
        <p:sp>
          <p:nvSpPr>
            <p:cNvPr id="4" name="Google Shape;3429;p73">
              <a:extLst>
                <a:ext uri="{FF2B5EF4-FFF2-40B4-BE49-F238E27FC236}">
                  <a16:creationId xmlns:a16="http://schemas.microsoft.com/office/drawing/2014/main" id="{8B9C2DC8-874A-96B8-1BFF-BA13B16AAB6E}"/>
                </a:ext>
              </a:extLst>
            </p:cNvPr>
            <p:cNvSpPr/>
            <p:nvPr/>
          </p:nvSpPr>
          <p:spPr>
            <a:xfrm flipH="1">
              <a:off x="792551" y="1200899"/>
              <a:ext cx="7319554" cy="3687957"/>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32;p73">
              <a:extLst>
                <a:ext uri="{FF2B5EF4-FFF2-40B4-BE49-F238E27FC236}">
                  <a16:creationId xmlns:a16="http://schemas.microsoft.com/office/drawing/2014/main" id="{13ADC492-B2B5-7197-C396-61589DB37726}"/>
                </a:ext>
              </a:extLst>
            </p:cNvPr>
            <p:cNvSpPr/>
            <p:nvPr/>
          </p:nvSpPr>
          <p:spPr>
            <a:xfrm>
              <a:off x="7940552" y="4717303"/>
              <a:ext cx="171554" cy="171554"/>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4540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117E-27D8-A354-2090-CBCD2FF09D37}"/>
              </a:ext>
            </a:extLst>
          </p:cNvPr>
          <p:cNvSpPr>
            <a:spLocks noGrp="1"/>
          </p:cNvSpPr>
          <p:nvPr>
            <p:ph type="title"/>
          </p:nvPr>
        </p:nvSpPr>
        <p:spPr>
          <a:xfrm>
            <a:off x="713250" y="310925"/>
            <a:ext cx="7717500" cy="478200"/>
          </a:xfrm>
        </p:spPr>
        <p:txBody>
          <a:bodyPr/>
          <a:lstStyle/>
          <a:p>
            <a:pPr algn="l"/>
            <a:r>
              <a:rPr lang="en-US" dirty="0"/>
              <a:t>Outputs &amp; Test case :</a:t>
            </a:r>
            <a:endParaRPr lang="en-IN" dirty="0"/>
          </a:p>
        </p:txBody>
      </p:sp>
      <p:pic>
        <p:nvPicPr>
          <p:cNvPr id="5" name="Picture 4">
            <a:extLst>
              <a:ext uri="{FF2B5EF4-FFF2-40B4-BE49-F238E27FC236}">
                <a16:creationId xmlns:a16="http://schemas.microsoft.com/office/drawing/2014/main" id="{2DD9CA99-6913-4A93-C72E-DFCB38B311AA}"/>
              </a:ext>
            </a:extLst>
          </p:cNvPr>
          <p:cNvPicPr>
            <a:picLocks noChangeAspect="1"/>
          </p:cNvPicPr>
          <p:nvPr/>
        </p:nvPicPr>
        <p:blipFill>
          <a:blip r:embed="rId2"/>
          <a:stretch>
            <a:fillRect/>
          </a:stretch>
        </p:blipFill>
        <p:spPr>
          <a:xfrm>
            <a:off x="2036824" y="1082627"/>
            <a:ext cx="5070352" cy="3749948"/>
          </a:xfrm>
          <a:prstGeom prst="rect">
            <a:avLst/>
          </a:prstGeom>
        </p:spPr>
      </p:pic>
    </p:spTree>
    <p:extLst>
      <p:ext uri="{BB962C8B-B14F-4D97-AF65-F5344CB8AC3E}">
        <p14:creationId xmlns:p14="http://schemas.microsoft.com/office/powerpoint/2010/main" val="88533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1021F-1FE0-7848-7EC3-322169724414}"/>
              </a:ext>
            </a:extLst>
          </p:cNvPr>
          <p:cNvPicPr>
            <a:picLocks noChangeAspect="1"/>
          </p:cNvPicPr>
          <p:nvPr/>
        </p:nvPicPr>
        <p:blipFill>
          <a:blip r:embed="rId2"/>
          <a:stretch>
            <a:fillRect/>
          </a:stretch>
        </p:blipFill>
        <p:spPr>
          <a:xfrm>
            <a:off x="1275300" y="0"/>
            <a:ext cx="6593400" cy="5143500"/>
          </a:xfrm>
          <a:prstGeom prst="rect">
            <a:avLst/>
          </a:prstGeom>
        </p:spPr>
      </p:pic>
    </p:spTree>
    <p:extLst>
      <p:ext uri="{BB962C8B-B14F-4D97-AF65-F5344CB8AC3E}">
        <p14:creationId xmlns:p14="http://schemas.microsoft.com/office/powerpoint/2010/main" val="3862091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E1EAA-DF40-4A73-8823-CD86A9044A6D}"/>
              </a:ext>
            </a:extLst>
          </p:cNvPr>
          <p:cNvPicPr>
            <a:picLocks noChangeAspect="1"/>
          </p:cNvPicPr>
          <p:nvPr/>
        </p:nvPicPr>
        <p:blipFill>
          <a:blip r:embed="rId2"/>
          <a:stretch>
            <a:fillRect/>
          </a:stretch>
        </p:blipFill>
        <p:spPr>
          <a:xfrm>
            <a:off x="1264309" y="0"/>
            <a:ext cx="6615382" cy="5143500"/>
          </a:xfrm>
          <a:prstGeom prst="rect">
            <a:avLst/>
          </a:prstGeom>
        </p:spPr>
      </p:pic>
    </p:spTree>
    <p:extLst>
      <p:ext uri="{BB962C8B-B14F-4D97-AF65-F5344CB8AC3E}">
        <p14:creationId xmlns:p14="http://schemas.microsoft.com/office/powerpoint/2010/main" val="58364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FC00-E4CA-D461-30E6-EB46D369C44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EE0CE9F-B490-3D04-04D8-CED7C3731E5A}"/>
              </a:ext>
            </a:extLst>
          </p:cNvPr>
          <p:cNvPicPr>
            <a:picLocks noChangeAspect="1"/>
          </p:cNvPicPr>
          <p:nvPr/>
        </p:nvPicPr>
        <p:blipFill>
          <a:blip r:embed="rId2"/>
          <a:stretch>
            <a:fillRect/>
          </a:stretch>
        </p:blipFill>
        <p:spPr>
          <a:xfrm>
            <a:off x="1301800" y="0"/>
            <a:ext cx="6540400" cy="5143500"/>
          </a:xfrm>
          <a:prstGeom prst="rect">
            <a:avLst/>
          </a:prstGeom>
        </p:spPr>
      </p:pic>
    </p:spTree>
    <p:extLst>
      <p:ext uri="{BB962C8B-B14F-4D97-AF65-F5344CB8AC3E}">
        <p14:creationId xmlns:p14="http://schemas.microsoft.com/office/powerpoint/2010/main" val="411602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FC00-E4CA-D461-30E6-EB46D369C44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F52D9A7-D3A0-35A0-7FF1-DAB1823783E8}"/>
              </a:ext>
            </a:extLst>
          </p:cNvPr>
          <p:cNvPicPr>
            <a:picLocks noChangeAspect="1"/>
          </p:cNvPicPr>
          <p:nvPr/>
        </p:nvPicPr>
        <p:blipFill>
          <a:blip r:embed="rId2"/>
          <a:stretch>
            <a:fillRect/>
          </a:stretch>
        </p:blipFill>
        <p:spPr>
          <a:xfrm>
            <a:off x="1331999" y="0"/>
            <a:ext cx="6480001" cy="5143500"/>
          </a:xfrm>
          <a:prstGeom prst="rect">
            <a:avLst/>
          </a:prstGeom>
        </p:spPr>
      </p:pic>
    </p:spTree>
    <p:extLst>
      <p:ext uri="{BB962C8B-B14F-4D97-AF65-F5344CB8AC3E}">
        <p14:creationId xmlns:p14="http://schemas.microsoft.com/office/powerpoint/2010/main" val="68812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73D2-B4C3-100E-76D5-42E99823F240}"/>
              </a:ext>
            </a:extLst>
          </p:cNvPr>
          <p:cNvSpPr>
            <a:spLocks noGrp="1"/>
          </p:cNvSpPr>
          <p:nvPr>
            <p:ph type="title"/>
          </p:nvPr>
        </p:nvSpPr>
        <p:spPr/>
        <p:txBody>
          <a:bodyPr/>
          <a:lstStyle/>
          <a:p>
            <a:pPr algn="l"/>
            <a:r>
              <a:rPr lang="en-US" dirty="0"/>
              <a:t>Use case :</a:t>
            </a:r>
            <a:endParaRPr lang="en-IN" dirty="0"/>
          </a:p>
        </p:txBody>
      </p:sp>
      <p:sp>
        <p:nvSpPr>
          <p:cNvPr id="3" name="TextBox 2">
            <a:extLst>
              <a:ext uri="{FF2B5EF4-FFF2-40B4-BE49-F238E27FC236}">
                <a16:creationId xmlns:a16="http://schemas.microsoft.com/office/drawing/2014/main" id="{A50886F7-4F71-CDA4-C66C-A4FF82EBEC32}"/>
              </a:ext>
            </a:extLst>
          </p:cNvPr>
          <p:cNvSpPr txBox="1"/>
          <p:nvPr/>
        </p:nvSpPr>
        <p:spPr>
          <a:xfrm>
            <a:off x="713225" y="1318259"/>
            <a:ext cx="7475735" cy="2862322"/>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It is helpful for the exam centers to streamline the seating arrangement process and ensure a smooth and efficient exam process.</a:t>
            </a:r>
          </a:p>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It can also take into account factors such as the capacity of the exam hall, the number of examiners, and the number of students taking the exam.</a:t>
            </a:r>
          </a:p>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This can ensure that the seating arrangements is optimal and efficient.</a:t>
            </a:r>
          </a:p>
          <a:p>
            <a:pPr marL="285750" indent="-285750">
              <a:buClr>
                <a:schemeClr val="bg1"/>
              </a:buClr>
              <a:buFont typeface="Wingdings" panose="05000000000000000000" pitchFamily="2" charset="2"/>
              <a:buChar char="ü"/>
            </a:pPr>
            <a:r>
              <a:rPr lang="en-US" sz="1800" dirty="0">
                <a:solidFill>
                  <a:schemeClr val="bg1"/>
                </a:solidFill>
                <a:latin typeface="Play" panose="020B0604020202020204" charset="0"/>
              </a:rPr>
              <a:t>This can be helpful for the staff to assign seats to examiners based on factors like subject or other specific requirements.</a:t>
            </a:r>
            <a:endParaRPr lang="en-IN" sz="1800" dirty="0">
              <a:solidFill>
                <a:schemeClr val="bg1"/>
              </a:solidFill>
              <a:latin typeface="Play" panose="020B0604020202020204" charset="0"/>
            </a:endParaRPr>
          </a:p>
        </p:txBody>
      </p:sp>
    </p:spTree>
    <p:extLst>
      <p:ext uri="{BB962C8B-B14F-4D97-AF65-F5344CB8AC3E}">
        <p14:creationId xmlns:p14="http://schemas.microsoft.com/office/powerpoint/2010/main" val="185054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cxnSp>
        <p:nvCxnSpPr>
          <p:cNvPr id="2815" name="Google Shape;2815;p50"/>
          <p:cNvCxnSpPr>
            <a:cxnSpLocks/>
          </p:cNvCxnSpPr>
          <p:nvPr/>
        </p:nvCxnSpPr>
        <p:spPr>
          <a:xfrm>
            <a:off x="1662104" y="1582466"/>
            <a:ext cx="52435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cxnSpLocks/>
          </p:cNvCxnSpPr>
          <p:nvPr/>
        </p:nvCxnSpPr>
        <p:spPr>
          <a:xfrm>
            <a:off x="1662104" y="2058051"/>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cxnSpLocks/>
          </p:cNvCxnSpPr>
          <p:nvPr/>
        </p:nvCxnSpPr>
        <p:spPr>
          <a:xfrm>
            <a:off x="1662104" y="2514114"/>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cxnSpLocks/>
          </p:cNvCxnSpPr>
          <p:nvPr/>
        </p:nvCxnSpPr>
        <p:spPr>
          <a:xfrm>
            <a:off x="1674252" y="2968089"/>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Tasks Contributed :</a:t>
            </a:r>
            <a:endParaRPr dirty="0"/>
          </a:p>
        </p:txBody>
      </p:sp>
      <p:sp>
        <p:nvSpPr>
          <p:cNvPr id="2816" name="Google Shape;2816;p50"/>
          <p:cNvSpPr txBox="1"/>
          <p:nvPr/>
        </p:nvSpPr>
        <p:spPr>
          <a:xfrm>
            <a:off x="1475404" y="1421079"/>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IN" sz="2000" b="1" dirty="0">
                <a:solidFill>
                  <a:schemeClr val="lt1"/>
                </a:solidFill>
                <a:latin typeface="Play"/>
                <a:ea typeface="Play"/>
                <a:cs typeface="Play"/>
                <a:sym typeface="Play"/>
              </a:rPr>
              <a:t>C</a:t>
            </a:r>
            <a:r>
              <a:rPr lang="en" sz="2000" b="1" dirty="0">
                <a:solidFill>
                  <a:schemeClr val="lt1"/>
                </a:solidFill>
                <a:latin typeface="Play"/>
                <a:ea typeface="Play"/>
                <a:cs typeface="Play"/>
                <a:sym typeface="Play"/>
              </a:rPr>
              <a:t>reation of LOGO</a:t>
            </a:r>
            <a:endParaRPr sz="2000" b="1" dirty="0">
              <a:solidFill>
                <a:schemeClr val="lt1"/>
              </a:solidFill>
              <a:latin typeface="Play"/>
              <a:ea typeface="Play"/>
              <a:cs typeface="Play"/>
              <a:sym typeface="Play"/>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endParaRPr sz="2000" b="1" dirty="0">
              <a:solidFill>
                <a:schemeClr val="lt1"/>
              </a:solidFill>
              <a:latin typeface="Play"/>
              <a:ea typeface="Play"/>
              <a:cs typeface="Play"/>
              <a:sym typeface="Play"/>
            </a:endParaRPr>
          </a:p>
        </p:txBody>
      </p:sp>
      <p:cxnSp>
        <p:nvCxnSpPr>
          <p:cNvPr id="6" name="Google Shape;2824;p50">
            <a:extLst>
              <a:ext uri="{FF2B5EF4-FFF2-40B4-BE49-F238E27FC236}">
                <a16:creationId xmlns:a16="http://schemas.microsoft.com/office/drawing/2014/main" id="{7B53B188-CEFE-35C2-1888-C2415E9C43E9}"/>
              </a:ext>
            </a:extLst>
          </p:cNvPr>
          <p:cNvCxnSpPr>
            <a:cxnSpLocks/>
          </p:cNvCxnSpPr>
          <p:nvPr/>
        </p:nvCxnSpPr>
        <p:spPr>
          <a:xfrm>
            <a:off x="1674252" y="342983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8" name="Google Shape;2824;p50">
            <a:extLst>
              <a:ext uri="{FF2B5EF4-FFF2-40B4-BE49-F238E27FC236}">
                <a16:creationId xmlns:a16="http://schemas.microsoft.com/office/drawing/2014/main" id="{723DEA71-E2E9-B728-F413-D8A5EB70A8A7}"/>
              </a:ext>
            </a:extLst>
          </p:cNvPr>
          <p:cNvCxnSpPr>
            <a:cxnSpLocks/>
          </p:cNvCxnSpPr>
          <p:nvPr/>
        </p:nvCxnSpPr>
        <p:spPr>
          <a:xfrm>
            <a:off x="1674252" y="3936743"/>
            <a:ext cx="1457016"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12" name="Google Shape;2816;p50">
            <a:extLst>
              <a:ext uri="{FF2B5EF4-FFF2-40B4-BE49-F238E27FC236}">
                <a16:creationId xmlns:a16="http://schemas.microsoft.com/office/drawing/2014/main" id="{DC8C8E38-B5DF-2E02-8F04-BE69BE544AE0}"/>
              </a:ext>
            </a:extLst>
          </p:cNvPr>
          <p:cNvSpPr txBox="1"/>
          <p:nvPr/>
        </p:nvSpPr>
        <p:spPr>
          <a:xfrm>
            <a:off x="2353344" y="187277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solidFill>
                  <a:schemeClr val="lt1"/>
                </a:solidFill>
                <a:latin typeface="Play"/>
                <a:ea typeface="Play"/>
                <a:cs typeface="Play"/>
                <a:sym typeface="Play"/>
              </a:rPr>
              <a:t>Name &amp; Tagline</a:t>
            </a:r>
            <a:endParaRPr sz="2000" b="1" dirty="0">
              <a:solidFill>
                <a:schemeClr val="lt1"/>
              </a:solidFill>
              <a:latin typeface="Play"/>
              <a:ea typeface="Play"/>
              <a:cs typeface="Play"/>
              <a:sym typeface="Play"/>
            </a:endParaRPr>
          </a:p>
        </p:txBody>
      </p:sp>
      <p:sp>
        <p:nvSpPr>
          <p:cNvPr id="13" name="Google Shape;2816;p50">
            <a:extLst>
              <a:ext uri="{FF2B5EF4-FFF2-40B4-BE49-F238E27FC236}">
                <a16:creationId xmlns:a16="http://schemas.microsoft.com/office/drawing/2014/main" id="{B8703B47-A580-3123-230B-B83C6C79D4AA}"/>
              </a:ext>
            </a:extLst>
          </p:cNvPr>
          <p:cNvSpPr txBox="1"/>
          <p:nvPr/>
        </p:nvSpPr>
        <p:spPr>
          <a:xfrm>
            <a:off x="2131354" y="4303080"/>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solidFill>
                  <a:schemeClr val="lt1"/>
                </a:solidFill>
                <a:latin typeface="Play"/>
                <a:ea typeface="Play"/>
                <a:cs typeface="Play"/>
                <a:sym typeface="Play"/>
              </a:rPr>
              <a:t>PPT &amp; Document preparation</a:t>
            </a:r>
            <a:endParaRPr sz="2000" b="1" dirty="0">
              <a:solidFill>
                <a:schemeClr val="lt1"/>
              </a:solidFill>
              <a:latin typeface="Play"/>
              <a:ea typeface="Play"/>
              <a:cs typeface="Play"/>
              <a:sym typeface="Play"/>
            </a:endParaRPr>
          </a:p>
        </p:txBody>
      </p:sp>
      <p:sp>
        <p:nvSpPr>
          <p:cNvPr id="14" name="Google Shape;2816;p50">
            <a:extLst>
              <a:ext uri="{FF2B5EF4-FFF2-40B4-BE49-F238E27FC236}">
                <a16:creationId xmlns:a16="http://schemas.microsoft.com/office/drawing/2014/main" id="{EEF685A1-B7FF-94F4-0986-B7FB2046ECDD}"/>
              </a:ext>
            </a:extLst>
          </p:cNvPr>
          <p:cNvSpPr txBox="1"/>
          <p:nvPr/>
        </p:nvSpPr>
        <p:spPr>
          <a:xfrm>
            <a:off x="1775259" y="2358035"/>
            <a:ext cx="3802177"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solidFill>
                  <a:schemeClr val="lt1"/>
                </a:solidFill>
                <a:latin typeface="Play"/>
                <a:ea typeface="Play"/>
                <a:cs typeface="Play"/>
                <a:sym typeface="Play"/>
              </a:rPr>
              <a:t>Webpage development</a:t>
            </a:r>
            <a:endParaRPr sz="2000" b="1" dirty="0">
              <a:solidFill>
                <a:schemeClr val="lt1"/>
              </a:solidFill>
              <a:latin typeface="Play"/>
              <a:ea typeface="Play"/>
              <a:cs typeface="Play"/>
              <a:sym typeface="Play"/>
            </a:endParaRPr>
          </a:p>
        </p:txBody>
      </p:sp>
      <p:sp>
        <p:nvSpPr>
          <p:cNvPr id="16" name="Google Shape;2816;p50">
            <a:extLst>
              <a:ext uri="{FF2B5EF4-FFF2-40B4-BE49-F238E27FC236}">
                <a16:creationId xmlns:a16="http://schemas.microsoft.com/office/drawing/2014/main" id="{0EF8C47E-2554-2511-DB5E-0672C83A6A75}"/>
              </a:ext>
            </a:extLst>
          </p:cNvPr>
          <p:cNvSpPr txBox="1"/>
          <p:nvPr/>
        </p:nvSpPr>
        <p:spPr>
          <a:xfrm>
            <a:off x="2198652" y="3296003"/>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solidFill>
                  <a:schemeClr val="lt1"/>
                </a:solidFill>
                <a:latin typeface="Play"/>
                <a:ea typeface="Play"/>
                <a:cs typeface="Play"/>
                <a:sym typeface="Play"/>
              </a:rPr>
              <a:t>Seating arrangement implementation</a:t>
            </a:r>
            <a:endParaRPr sz="2000" b="1" dirty="0">
              <a:solidFill>
                <a:schemeClr val="lt1"/>
              </a:solidFill>
              <a:latin typeface="Play"/>
              <a:ea typeface="Play"/>
              <a:cs typeface="Play"/>
              <a:sym typeface="Play"/>
            </a:endParaRPr>
          </a:p>
        </p:txBody>
      </p:sp>
      <p:sp>
        <p:nvSpPr>
          <p:cNvPr id="17" name="Google Shape;2816;p50">
            <a:extLst>
              <a:ext uri="{FF2B5EF4-FFF2-40B4-BE49-F238E27FC236}">
                <a16:creationId xmlns:a16="http://schemas.microsoft.com/office/drawing/2014/main" id="{2EB4BA57-CBF6-8212-93FA-BD84B2D56A33}"/>
              </a:ext>
            </a:extLst>
          </p:cNvPr>
          <p:cNvSpPr txBox="1"/>
          <p:nvPr/>
        </p:nvSpPr>
        <p:spPr>
          <a:xfrm>
            <a:off x="3119119" y="2806690"/>
            <a:ext cx="4761353" cy="322798"/>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solidFill>
                  <a:schemeClr val="lt1"/>
                </a:solidFill>
                <a:latin typeface="Play"/>
                <a:ea typeface="Play"/>
                <a:cs typeface="Play"/>
                <a:sym typeface="Play"/>
              </a:rPr>
              <a:t>Hall requirement implementation</a:t>
            </a:r>
            <a:endParaRPr sz="2000" b="1" dirty="0">
              <a:solidFill>
                <a:schemeClr val="lt1"/>
              </a:solidFill>
              <a:latin typeface="Play"/>
              <a:ea typeface="Play"/>
              <a:cs typeface="Play"/>
              <a:sym typeface="Play"/>
            </a:endParaRPr>
          </a:p>
        </p:txBody>
      </p:sp>
      <p:cxnSp>
        <p:nvCxnSpPr>
          <p:cNvPr id="19" name="Google Shape;2824;p50">
            <a:extLst>
              <a:ext uri="{FF2B5EF4-FFF2-40B4-BE49-F238E27FC236}">
                <a16:creationId xmlns:a16="http://schemas.microsoft.com/office/drawing/2014/main" id="{FA4D6542-3C9D-9BC1-2011-72847E95B91A}"/>
              </a:ext>
            </a:extLst>
          </p:cNvPr>
          <p:cNvCxnSpPr>
            <a:cxnSpLocks/>
          </p:cNvCxnSpPr>
          <p:nvPr/>
        </p:nvCxnSpPr>
        <p:spPr>
          <a:xfrm>
            <a:off x="1674252" y="4437989"/>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1" name="Google Shape;2816;p50">
            <a:extLst>
              <a:ext uri="{FF2B5EF4-FFF2-40B4-BE49-F238E27FC236}">
                <a16:creationId xmlns:a16="http://schemas.microsoft.com/office/drawing/2014/main" id="{9AF604D5-B358-3F76-D384-9D4BB6F21731}"/>
              </a:ext>
            </a:extLst>
          </p:cNvPr>
          <p:cNvSpPr txBox="1"/>
          <p:nvPr/>
        </p:nvSpPr>
        <p:spPr>
          <a:xfrm>
            <a:off x="3131268" y="3773965"/>
            <a:ext cx="4917441" cy="473682"/>
          </a:xfrm>
          <a:prstGeom prst="rect">
            <a:avLst/>
          </a:prstGeom>
          <a:noFill/>
          <a:ln>
            <a:noFill/>
          </a:ln>
        </p:spPr>
        <p:txBody>
          <a:bodyPr spcFirstLastPara="1" wrap="square" lIns="91425" tIns="0" rIns="91425" bIns="91425" anchor="t" anchorCtr="0">
            <a:noAutofit/>
          </a:bodyPr>
          <a:lstStyle/>
          <a:p>
            <a:pPr marL="0" lvl="0" indent="0" rtl="0">
              <a:spcBef>
                <a:spcPts val="0"/>
              </a:spcBef>
              <a:spcAft>
                <a:spcPts val="0"/>
              </a:spcAft>
              <a:buNone/>
            </a:pPr>
            <a:r>
              <a:rPr lang="en-US" sz="2000" b="1" dirty="0">
                <a:solidFill>
                  <a:schemeClr val="lt1"/>
                </a:solidFill>
                <a:latin typeface="Play"/>
                <a:ea typeface="Play"/>
                <a:cs typeface="Play"/>
                <a:sym typeface="Play"/>
              </a:rPr>
              <a:t>Additional features</a:t>
            </a:r>
            <a:endParaRPr sz="2000" b="1" dirty="0">
              <a:solidFill>
                <a:schemeClr val="lt1"/>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FA91-08DB-85E6-F1CB-7C6A7E269A9A}"/>
              </a:ext>
            </a:extLst>
          </p:cNvPr>
          <p:cNvSpPr>
            <a:spLocks noGrp="1"/>
          </p:cNvSpPr>
          <p:nvPr>
            <p:ph type="title"/>
          </p:nvPr>
        </p:nvSpPr>
        <p:spPr>
          <a:xfrm>
            <a:off x="1107440" y="181167"/>
            <a:ext cx="6515100" cy="468515"/>
          </a:xfrm>
        </p:spPr>
        <p:txBody>
          <a:bodyPr/>
          <a:lstStyle/>
          <a:p>
            <a:pPr algn="l"/>
            <a:r>
              <a:rPr lang="en-US" sz="1800" dirty="0"/>
              <a:t>Team leader : Pa. </a:t>
            </a:r>
            <a:r>
              <a:rPr lang="en-US" sz="1800" dirty="0" err="1"/>
              <a:t>Yazhinimalar</a:t>
            </a:r>
            <a:endParaRPr lang="en-IN" sz="1800" dirty="0"/>
          </a:p>
        </p:txBody>
      </p:sp>
      <p:sp>
        <p:nvSpPr>
          <p:cNvPr id="3" name="Subtitle 2">
            <a:extLst>
              <a:ext uri="{FF2B5EF4-FFF2-40B4-BE49-F238E27FC236}">
                <a16:creationId xmlns:a16="http://schemas.microsoft.com/office/drawing/2014/main" id="{0DD2A78D-ABC2-7094-C0BE-E89AC4DF7D8C}"/>
              </a:ext>
            </a:extLst>
          </p:cNvPr>
          <p:cNvSpPr>
            <a:spLocks noGrp="1"/>
          </p:cNvSpPr>
          <p:nvPr>
            <p:ph type="subTitle" idx="1"/>
          </p:nvPr>
        </p:nvSpPr>
        <p:spPr>
          <a:xfrm>
            <a:off x="1023620" y="814782"/>
            <a:ext cx="2735580" cy="4963718"/>
          </a:xfrm>
        </p:spPr>
        <p:txBody>
          <a:bodyPr/>
          <a:lstStyle/>
          <a:p>
            <a:pPr algn="l"/>
            <a:r>
              <a:rPr lang="en-US" sz="1600" dirty="0">
                <a:latin typeface="Play" panose="020B0604020202020204" charset="0"/>
              </a:rPr>
              <a:t>Team mates :</a:t>
            </a:r>
          </a:p>
          <a:p>
            <a:pPr marL="482600" indent="-342900" algn="l">
              <a:buFont typeface="+mj-lt"/>
              <a:buAutoNum type="arabicParenR"/>
            </a:pPr>
            <a:r>
              <a:rPr lang="en-US" sz="1600" dirty="0" err="1">
                <a:latin typeface="Play" panose="020B0604020202020204" charset="0"/>
              </a:rPr>
              <a:t>Kausik</a:t>
            </a:r>
            <a:r>
              <a:rPr lang="en-US" sz="1600" dirty="0">
                <a:latin typeface="Play" panose="020B0604020202020204" charset="0"/>
              </a:rPr>
              <a:t> Rajan</a:t>
            </a:r>
          </a:p>
          <a:p>
            <a:pPr marL="482600" indent="-342900" algn="l">
              <a:buFont typeface="+mj-lt"/>
              <a:buAutoNum type="arabicParenR"/>
            </a:pPr>
            <a:r>
              <a:rPr lang="en-US" sz="1600" dirty="0" err="1">
                <a:latin typeface="Play" panose="020B0604020202020204" charset="0"/>
              </a:rPr>
              <a:t>Dharshan</a:t>
            </a:r>
            <a:r>
              <a:rPr lang="en-US" sz="1600" dirty="0">
                <a:latin typeface="Play" panose="020B0604020202020204" charset="0"/>
              </a:rPr>
              <a:t> </a:t>
            </a:r>
          </a:p>
          <a:p>
            <a:pPr marL="482600" indent="-342900" algn="l">
              <a:buFont typeface="+mj-lt"/>
              <a:buAutoNum type="arabicParenR"/>
            </a:pPr>
            <a:r>
              <a:rPr lang="en-US" sz="1600" dirty="0">
                <a:latin typeface="Play" panose="020B0604020202020204" charset="0"/>
              </a:rPr>
              <a:t>Aswin </a:t>
            </a:r>
            <a:r>
              <a:rPr lang="en-US" sz="1600" dirty="0" err="1">
                <a:latin typeface="Play" panose="020B0604020202020204" charset="0"/>
              </a:rPr>
              <a:t>kalies</a:t>
            </a:r>
            <a:endParaRPr lang="en-US" sz="1600" dirty="0">
              <a:latin typeface="Play" panose="020B0604020202020204" charset="0"/>
            </a:endParaRPr>
          </a:p>
          <a:p>
            <a:pPr marL="482600" indent="-342900" algn="l">
              <a:buFont typeface="+mj-lt"/>
              <a:buAutoNum type="arabicParenR"/>
            </a:pPr>
            <a:r>
              <a:rPr lang="en-US" sz="1600" dirty="0" err="1">
                <a:latin typeface="Play" panose="020B0604020202020204" charset="0"/>
              </a:rPr>
              <a:t>Thowfiq</a:t>
            </a:r>
            <a:endParaRPr lang="en-US" sz="1600" dirty="0">
              <a:latin typeface="Play" panose="020B0604020202020204" charset="0"/>
            </a:endParaRPr>
          </a:p>
          <a:p>
            <a:pPr marL="482600" indent="-342900" algn="l">
              <a:buFont typeface="+mj-lt"/>
              <a:buAutoNum type="arabicParenR"/>
            </a:pPr>
            <a:r>
              <a:rPr lang="en-US" sz="1600" dirty="0">
                <a:latin typeface="Play" panose="020B0604020202020204" charset="0"/>
              </a:rPr>
              <a:t>Bala Murugan-15</a:t>
            </a:r>
          </a:p>
          <a:p>
            <a:pPr marL="482600" indent="-342900" algn="l">
              <a:buFont typeface="+mj-lt"/>
              <a:buAutoNum type="arabicParenR"/>
            </a:pPr>
            <a:r>
              <a:rPr lang="en-US" sz="1600" dirty="0" err="1">
                <a:latin typeface="Play" panose="020B0604020202020204" charset="0"/>
              </a:rPr>
              <a:t>Karmugil</a:t>
            </a:r>
            <a:endParaRPr lang="en-US" sz="1600" dirty="0">
              <a:latin typeface="Play" panose="020B0604020202020204" charset="0"/>
            </a:endParaRPr>
          </a:p>
          <a:p>
            <a:pPr marL="482600" indent="-342900" algn="l">
              <a:buFont typeface="+mj-lt"/>
              <a:buAutoNum type="arabicParenR"/>
            </a:pPr>
            <a:r>
              <a:rPr lang="en-US" sz="1600" dirty="0">
                <a:latin typeface="Play" panose="020B0604020202020204" charset="0"/>
              </a:rPr>
              <a:t>Madhan Kumar</a:t>
            </a:r>
          </a:p>
          <a:p>
            <a:pPr marL="482600" indent="-342900" algn="l">
              <a:buFont typeface="+mj-lt"/>
              <a:buAutoNum type="arabicParenR"/>
            </a:pPr>
            <a:r>
              <a:rPr lang="en-US" sz="1600" dirty="0">
                <a:latin typeface="Play" panose="020B0604020202020204" charset="0"/>
              </a:rPr>
              <a:t>Michael </a:t>
            </a:r>
            <a:r>
              <a:rPr lang="en-US" sz="1600" dirty="0" err="1">
                <a:latin typeface="Play" panose="020B0604020202020204" charset="0"/>
              </a:rPr>
              <a:t>Reethi</a:t>
            </a:r>
            <a:endParaRPr lang="en-US" sz="1600" dirty="0">
              <a:latin typeface="Play" panose="020B0604020202020204" charset="0"/>
            </a:endParaRPr>
          </a:p>
          <a:p>
            <a:pPr marL="482600" indent="-342900" algn="l">
              <a:buFont typeface="+mj-lt"/>
              <a:buAutoNum type="arabicParenR"/>
            </a:pPr>
            <a:r>
              <a:rPr lang="en-US" sz="1600" dirty="0">
                <a:latin typeface="Play" panose="020B0604020202020204" charset="0"/>
              </a:rPr>
              <a:t>Rajeshwari</a:t>
            </a:r>
          </a:p>
          <a:p>
            <a:pPr marL="482600" indent="-342900" algn="l">
              <a:buFont typeface="+mj-lt"/>
              <a:buAutoNum type="arabicParenR"/>
            </a:pPr>
            <a:r>
              <a:rPr lang="en-US" sz="1600" dirty="0">
                <a:latin typeface="Play" panose="020B0604020202020204" charset="0"/>
              </a:rPr>
              <a:t>Praveen </a:t>
            </a:r>
            <a:r>
              <a:rPr lang="en-US" sz="1600" dirty="0" err="1">
                <a:latin typeface="Play" panose="020B0604020202020204" charset="0"/>
              </a:rPr>
              <a:t>kumar</a:t>
            </a:r>
            <a:endParaRPr lang="en-US" sz="1600" dirty="0">
              <a:latin typeface="Play" panose="020B0604020202020204" charset="0"/>
            </a:endParaRPr>
          </a:p>
          <a:p>
            <a:pPr marL="482600" indent="-342900" algn="l">
              <a:buFont typeface="+mj-lt"/>
              <a:buAutoNum type="arabicParenR"/>
            </a:pPr>
            <a:r>
              <a:rPr lang="en-US" sz="1600" dirty="0" err="1">
                <a:latin typeface="Play" panose="020B0604020202020204" charset="0"/>
              </a:rPr>
              <a:t>ViswaVishal</a:t>
            </a:r>
            <a:endParaRPr lang="en-US" sz="1600" dirty="0">
              <a:latin typeface="Play" panose="020B0604020202020204" charset="0"/>
            </a:endParaRPr>
          </a:p>
          <a:p>
            <a:pPr marL="482600" indent="-342900" algn="l">
              <a:buFont typeface="+mj-lt"/>
              <a:buAutoNum type="arabicParenR"/>
            </a:pPr>
            <a:r>
              <a:rPr lang="en-US" sz="1600" dirty="0">
                <a:latin typeface="Play" panose="020B0604020202020204" charset="0"/>
              </a:rPr>
              <a:t>Neha</a:t>
            </a:r>
          </a:p>
          <a:p>
            <a:pPr marL="482600" indent="-342900" algn="l">
              <a:buFont typeface="+mj-lt"/>
              <a:buAutoNum type="arabicParenR"/>
            </a:pPr>
            <a:r>
              <a:rPr lang="en-US" sz="1600" dirty="0">
                <a:latin typeface="Play" panose="020B0604020202020204" charset="0"/>
              </a:rPr>
              <a:t>Venkatesh</a:t>
            </a:r>
          </a:p>
          <a:p>
            <a:pPr marL="482600" indent="-342900" algn="l">
              <a:buFont typeface="+mj-lt"/>
              <a:buAutoNum type="arabicParenR"/>
            </a:pPr>
            <a:r>
              <a:rPr lang="en-US" sz="1600" dirty="0">
                <a:latin typeface="Play" panose="020B0604020202020204" charset="0"/>
              </a:rPr>
              <a:t>Kamalesh</a:t>
            </a:r>
          </a:p>
          <a:p>
            <a:pPr marL="482600" indent="-342900" algn="l">
              <a:buFont typeface="+mj-lt"/>
              <a:buAutoNum type="arabicParenR" startAt="15"/>
            </a:pPr>
            <a:r>
              <a:rPr lang="en-US" sz="1600" dirty="0" err="1">
                <a:latin typeface="Play" panose="020B0604020202020204" charset="0"/>
              </a:rPr>
              <a:t>Kausika</a:t>
            </a:r>
            <a:endParaRPr lang="en-US" sz="1600" dirty="0">
              <a:latin typeface="Play" panose="020B0604020202020204" charset="0"/>
            </a:endParaRPr>
          </a:p>
          <a:p>
            <a:pPr marL="482600" indent="-342900" algn="l">
              <a:buFont typeface="+mj-lt"/>
              <a:buAutoNum type="arabicParenR" startAt="15"/>
            </a:pPr>
            <a:r>
              <a:rPr lang="en-US" sz="1600" dirty="0" err="1">
                <a:latin typeface="Play" panose="020B0604020202020204" charset="0"/>
              </a:rPr>
              <a:t>Betina</a:t>
            </a:r>
            <a:r>
              <a:rPr lang="en-US" sz="1600" dirty="0">
                <a:latin typeface="Play" panose="020B0604020202020204" charset="0"/>
              </a:rPr>
              <a:t> Helen</a:t>
            </a:r>
          </a:p>
          <a:p>
            <a:pPr marL="139700" indent="0" algn="l"/>
            <a:endParaRPr lang="en-US" sz="1600" dirty="0">
              <a:latin typeface="Play" panose="020B0604020202020204" charset="0"/>
            </a:endParaRPr>
          </a:p>
          <a:p>
            <a:pPr marL="482600" indent="-342900" algn="l">
              <a:buFont typeface="+mj-lt"/>
              <a:buAutoNum type="arabicParenR"/>
            </a:pPr>
            <a:endParaRPr lang="en-US" sz="1600" dirty="0">
              <a:latin typeface="Play" panose="020B0604020202020204" charset="0"/>
            </a:endParaRPr>
          </a:p>
          <a:p>
            <a:pPr algn="l"/>
            <a:endParaRPr lang="en-IN" sz="1600" dirty="0">
              <a:latin typeface="Play" panose="020B0604020202020204" charset="0"/>
            </a:endParaRPr>
          </a:p>
        </p:txBody>
      </p:sp>
      <p:sp>
        <p:nvSpPr>
          <p:cNvPr id="8" name="Subtitle 2">
            <a:extLst>
              <a:ext uri="{FF2B5EF4-FFF2-40B4-BE49-F238E27FC236}">
                <a16:creationId xmlns:a16="http://schemas.microsoft.com/office/drawing/2014/main" id="{76C97AC2-4468-5C2F-AC98-DFB8CFA02371}"/>
              </a:ext>
            </a:extLst>
          </p:cNvPr>
          <p:cNvSpPr txBox="1">
            <a:spLocks/>
          </p:cNvSpPr>
          <p:nvPr/>
        </p:nvSpPr>
        <p:spPr>
          <a:xfrm>
            <a:off x="3759200" y="649682"/>
            <a:ext cx="2735580" cy="496371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pPr marL="139700" indent="0" algn="l"/>
            <a:endParaRPr lang="en-US" sz="1600" dirty="0">
              <a:latin typeface="Play" panose="020B0604020202020204" charset="0"/>
            </a:endParaRPr>
          </a:p>
          <a:p>
            <a:pPr marL="482600" indent="-342900" algn="l">
              <a:buFont typeface="+mj-lt"/>
              <a:buAutoNum type="arabicParenR" startAt="17"/>
            </a:pPr>
            <a:r>
              <a:rPr lang="en-US" sz="1600" dirty="0">
                <a:latin typeface="Play" panose="020B0604020202020204" charset="0"/>
              </a:rPr>
              <a:t>Priya </a:t>
            </a:r>
            <a:r>
              <a:rPr lang="en-US" sz="1600" dirty="0" err="1">
                <a:latin typeface="Play" panose="020B0604020202020204" charset="0"/>
              </a:rPr>
              <a:t>Dharshini</a:t>
            </a:r>
            <a:endParaRPr lang="en-US" sz="1600" dirty="0">
              <a:latin typeface="Play" panose="020B0604020202020204" charset="0"/>
            </a:endParaRPr>
          </a:p>
          <a:p>
            <a:pPr marL="482600" indent="-342900" algn="l">
              <a:buFont typeface="+mj-lt"/>
              <a:buAutoNum type="arabicParenR" startAt="17"/>
            </a:pPr>
            <a:r>
              <a:rPr lang="en-US" sz="1600" dirty="0">
                <a:latin typeface="Play" panose="020B0604020202020204" charset="0"/>
              </a:rPr>
              <a:t>Serina</a:t>
            </a:r>
          </a:p>
          <a:p>
            <a:pPr marL="482600" indent="-342900" algn="l">
              <a:buFont typeface="+mj-lt"/>
              <a:buAutoNum type="arabicParenR" startAt="17"/>
            </a:pPr>
            <a:r>
              <a:rPr lang="en-US" sz="1600" dirty="0">
                <a:latin typeface="Play" panose="020B0604020202020204" charset="0"/>
              </a:rPr>
              <a:t>Viswa </a:t>
            </a:r>
          </a:p>
          <a:p>
            <a:pPr marL="482600" indent="-342900" algn="l">
              <a:buFont typeface="+mj-lt"/>
              <a:buAutoNum type="arabicParenR" startAt="17"/>
            </a:pPr>
            <a:r>
              <a:rPr lang="en-US" sz="1600" dirty="0" err="1">
                <a:latin typeface="Play" panose="020B0604020202020204" charset="0"/>
              </a:rPr>
              <a:t>Raghul</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Parameshwar</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Kumaraganesh</a:t>
            </a:r>
            <a:endParaRPr lang="en-US" sz="1600" dirty="0">
              <a:latin typeface="Play" panose="020B0604020202020204" charset="0"/>
            </a:endParaRPr>
          </a:p>
          <a:p>
            <a:pPr marL="482600" indent="-342900" algn="l">
              <a:buFont typeface="+mj-lt"/>
              <a:buAutoNum type="arabicParenR" startAt="17"/>
            </a:pPr>
            <a:r>
              <a:rPr lang="en-US" sz="1600" dirty="0">
                <a:latin typeface="Play" panose="020B0604020202020204" charset="0"/>
              </a:rPr>
              <a:t>Manisha</a:t>
            </a:r>
          </a:p>
          <a:p>
            <a:pPr marL="482600" indent="-342900" algn="l">
              <a:buFont typeface="+mj-lt"/>
              <a:buAutoNum type="arabicParenR" startAt="17"/>
            </a:pPr>
            <a:r>
              <a:rPr lang="en-US" sz="1600" dirty="0" err="1">
                <a:latin typeface="Play" panose="020B0604020202020204" charset="0"/>
              </a:rPr>
              <a:t>Bavithra</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Aahash</a:t>
            </a:r>
            <a:endParaRPr lang="en-US" sz="1600" dirty="0">
              <a:latin typeface="Play" panose="020B0604020202020204" charset="0"/>
            </a:endParaRPr>
          </a:p>
          <a:p>
            <a:pPr marL="482600" indent="-342900" algn="l">
              <a:buFont typeface="+mj-lt"/>
              <a:buAutoNum type="arabicParenR" startAt="17"/>
            </a:pPr>
            <a:r>
              <a:rPr lang="en-US" sz="1600" dirty="0">
                <a:latin typeface="Play" panose="020B0604020202020204" charset="0"/>
              </a:rPr>
              <a:t>Sakthi </a:t>
            </a:r>
            <a:r>
              <a:rPr lang="en-US" sz="1600" dirty="0" err="1">
                <a:latin typeface="Play" panose="020B0604020202020204" charset="0"/>
              </a:rPr>
              <a:t>shree</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Abijith</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Rithick</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Deepthika</a:t>
            </a:r>
            <a:endParaRPr lang="en-US" sz="1600" dirty="0">
              <a:latin typeface="Play" panose="020B0604020202020204" charset="0"/>
            </a:endParaRPr>
          </a:p>
          <a:p>
            <a:pPr marL="482600" indent="-342900" algn="l">
              <a:buFont typeface="+mj-lt"/>
              <a:buAutoNum type="arabicParenR" startAt="17"/>
            </a:pPr>
            <a:r>
              <a:rPr lang="en-US" sz="1600" dirty="0" err="1">
                <a:latin typeface="Play" panose="020B0604020202020204" charset="0"/>
              </a:rPr>
              <a:t>Aardarsh</a:t>
            </a:r>
            <a:endParaRPr lang="en-US" sz="1600" dirty="0">
              <a:latin typeface="Play" panose="020B0604020202020204" charset="0"/>
            </a:endParaRPr>
          </a:p>
          <a:p>
            <a:pPr marL="482600" indent="-342900" algn="l">
              <a:buFont typeface="+mj-lt"/>
              <a:buAutoNum type="arabicParenR" startAt="17"/>
            </a:pPr>
            <a:r>
              <a:rPr lang="en-US" sz="1600" dirty="0">
                <a:latin typeface="Play" panose="020B0604020202020204" charset="0"/>
              </a:rPr>
              <a:t>Lalith Kishore</a:t>
            </a:r>
          </a:p>
          <a:p>
            <a:pPr marL="482600" indent="-342900" algn="l">
              <a:buFont typeface="+mj-lt"/>
              <a:buAutoNum type="arabicParenR" startAt="17"/>
            </a:pPr>
            <a:r>
              <a:rPr lang="en-US" sz="1600" dirty="0">
                <a:latin typeface="Play" panose="020B0604020202020204" charset="0"/>
              </a:rPr>
              <a:t>Aravind raj</a:t>
            </a:r>
          </a:p>
          <a:p>
            <a:pPr marL="482600" indent="-342900" algn="l">
              <a:buFont typeface="+mj-lt"/>
              <a:buAutoNum type="arabicParenR" startAt="17"/>
            </a:pPr>
            <a:r>
              <a:rPr lang="en-US" sz="1600" dirty="0">
                <a:latin typeface="Play" panose="020B0604020202020204" charset="0"/>
              </a:rPr>
              <a:t>Pooja </a:t>
            </a:r>
          </a:p>
        </p:txBody>
      </p:sp>
    </p:spTree>
    <p:extLst>
      <p:ext uri="{BB962C8B-B14F-4D97-AF65-F5344CB8AC3E}">
        <p14:creationId xmlns:p14="http://schemas.microsoft.com/office/powerpoint/2010/main" val="81058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2585870" y="1386728"/>
            <a:ext cx="3972259" cy="3317352"/>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9" name="Google Shape;3409;p71"/>
          <p:cNvSpPr txBox="1">
            <a:spLocks noGrp="1"/>
          </p:cNvSpPr>
          <p:nvPr>
            <p:ph type="title"/>
          </p:nvPr>
        </p:nvSpPr>
        <p:spPr>
          <a:xfrm>
            <a:off x="1849476" y="128908"/>
            <a:ext cx="5793362" cy="10521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Demonstration :</a:t>
            </a:r>
            <a:endParaRPr dirty="0"/>
          </a:p>
        </p:txBody>
      </p:sp>
      <p:pic>
        <p:nvPicPr>
          <p:cNvPr id="3410" name="Google Shape;3410;p71"/>
          <p:cNvPicPr preferRelativeResize="0"/>
          <p:nvPr/>
        </p:nvPicPr>
        <p:blipFill rotWithShape="1">
          <a:blip r:embed="rId3">
            <a:alphaModFix/>
          </a:blip>
          <a:srcRect/>
          <a:stretch/>
        </p:blipFill>
        <p:spPr>
          <a:xfrm>
            <a:off x="2875280" y="1635774"/>
            <a:ext cx="3413760" cy="23266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4" name="Flowchart: Process 3">
            <a:hlinkClick r:id="rId4"/>
            <a:extLst>
              <a:ext uri="{FF2B5EF4-FFF2-40B4-BE49-F238E27FC236}">
                <a16:creationId xmlns:a16="http://schemas.microsoft.com/office/drawing/2014/main" id="{17FEC13C-5703-BCFE-9B5D-F364C577D0C6}"/>
              </a:ext>
            </a:extLst>
          </p:cNvPr>
          <p:cNvSpPr/>
          <p:nvPr/>
        </p:nvSpPr>
        <p:spPr>
          <a:xfrm>
            <a:off x="3373120" y="2275461"/>
            <a:ext cx="2418080" cy="1425028"/>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9F4B9A21-7B74-E41A-4B4E-D9C845CBE5AC}"/>
              </a:ext>
            </a:extLst>
          </p:cNvPr>
          <p:cNvSpPr txBox="1"/>
          <p:nvPr/>
        </p:nvSpPr>
        <p:spPr>
          <a:xfrm>
            <a:off x="4214597" y="2464755"/>
            <a:ext cx="914400" cy="523220"/>
          </a:xfrm>
          <a:prstGeom prst="rect">
            <a:avLst/>
          </a:prstGeom>
          <a:noFill/>
        </p:spPr>
        <p:txBody>
          <a:bodyPr wrap="square" rtlCol="0">
            <a:spAutoFit/>
          </a:bodyPr>
          <a:lstStyle/>
          <a:p>
            <a:pPr algn="ctr"/>
            <a:r>
              <a:rPr lang="en-US" dirty="0">
                <a:solidFill>
                  <a:schemeClr val="accent1"/>
                </a:solidFill>
                <a:effectLst>
                  <a:glow rad="101600">
                    <a:schemeClr val="accent1">
                      <a:satMod val="175000"/>
                      <a:alpha val="40000"/>
                    </a:schemeClr>
                  </a:glow>
                </a:effectLst>
              </a:rPr>
              <a:t>CLICK ME</a:t>
            </a:r>
            <a:endParaRPr lang="en-IN" dirty="0">
              <a:solidFill>
                <a:schemeClr val="accent1"/>
              </a:solidFill>
              <a:effectLst>
                <a:glow rad="101600">
                  <a:schemeClr val="accent1">
                    <a:satMod val="175000"/>
                    <a:alpha val="40000"/>
                  </a:schemeClr>
                </a:glo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7B3A-B5BB-7A1F-E8EF-5034BDC59608}"/>
              </a:ext>
            </a:extLst>
          </p:cNvPr>
          <p:cNvSpPr>
            <a:spLocks noGrp="1"/>
          </p:cNvSpPr>
          <p:nvPr>
            <p:ph type="title"/>
          </p:nvPr>
        </p:nvSpPr>
        <p:spPr>
          <a:xfrm>
            <a:off x="837382" y="782603"/>
            <a:ext cx="7469235" cy="535657"/>
          </a:xfrm>
        </p:spPr>
        <p:txBody>
          <a:bodyPr/>
          <a:lstStyle/>
          <a:p>
            <a:pPr algn="l"/>
            <a:r>
              <a:rPr lang="en-US" dirty="0"/>
              <a:t>Sub team meets :</a:t>
            </a:r>
            <a:endParaRPr lang="en-IN" dirty="0"/>
          </a:p>
        </p:txBody>
      </p:sp>
      <p:pic>
        <p:nvPicPr>
          <p:cNvPr id="5" name="Picture 4">
            <a:extLst>
              <a:ext uri="{FF2B5EF4-FFF2-40B4-BE49-F238E27FC236}">
                <a16:creationId xmlns:a16="http://schemas.microsoft.com/office/drawing/2014/main" id="{B5350069-09C6-1AAB-3C1B-43AD001BF045}"/>
              </a:ext>
            </a:extLst>
          </p:cNvPr>
          <p:cNvPicPr>
            <a:picLocks noChangeAspect="1"/>
          </p:cNvPicPr>
          <p:nvPr/>
        </p:nvPicPr>
        <p:blipFill>
          <a:blip r:embed="rId2"/>
          <a:stretch>
            <a:fillRect/>
          </a:stretch>
        </p:blipFill>
        <p:spPr>
          <a:xfrm>
            <a:off x="3845271" y="2081294"/>
            <a:ext cx="4444135" cy="2162011"/>
          </a:xfrm>
          <a:prstGeom prst="rect">
            <a:avLst/>
          </a:prstGeom>
        </p:spPr>
      </p:pic>
      <p:pic>
        <p:nvPicPr>
          <p:cNvPr id="7" name="Picture 6">
            <a:extLst>
              <a:ext uri="{FF2B5EF4-FFF2-40B4-BE49-F238E27FC236}">
                <a16:creationId xmlns:a16="http://schemas.microsoft.com/office/drawing/2014/main" id="{AEF75B7E-5E61-84DC-9FB5-F14A68F28D32}"/>
              </a:ext>
            </a:extLst>
          </p:cNvPr>
          <p:cNvPicPr>
            <a:picLocks noChangeAspect="1"/>
          </p:cNvPicPr>
          <p:nvPr/>
        </p:nvPicPr>
        <p:blipFill>
          <a:blip r:embed="rId3"/>
          <a:stretch>
            <a:fillRect/>
          </a:stretch>
        </p:blipFill>
        <p:spPr>
          <a:xfrm>
            <a:off x="2188235" y="1767840"/>
            <a:ext cx="1287696" cy="2788920"/>
          </a:xfrm>
          <a:prstGeom prst="rect">
            <a:avLst/>
          </a:prstGeom>
        </p:spPr>
      </p:pic>
      <p:pic>
        <p:nvPicPr>
          <p:cNvPr id="9" name="Picture 8">
            <a:extLst>
              <a:ext uri="{FF2B5EF4-FFF2-40B4-BE49-F238E27FC236}">
                <a16:creationId xmlns:a16="http://schemas.microsoft.com/office/drawing/2014/main" id="{D7C2D190-A3E0-3D80-A2E8-6E79846CF0F1}"/>
              </a:ext>
            </a:extLst>
          </p:cNvPr>
          <p:cNvPicPr>
            <a:picLocks noChangeAspect="1"/>
          </p:cNvPicPr>
          <p:nvPr/>
        </p:nvPicPr>
        <p:blipFill>
          <a:blip r:embed="rId4"/>
          <a:stretch>
            <a:fillRect/>
          </a:stretch>
        </p:blipFill>
        <p:spPr>
          <a:xfrm>
            <a:off x="563881" y="1710899"/>
            <a:ext cx="1255014" cy="2788920"/>
          </a:xfrm>
          <a:prstGeom prst="rect">
            <a:avLst/>
          </a:prstGeom>
        </p:spPr>
      </p:pic>
      <p:grpSp>
        <p:nvGrpSpPr>
          <p:cNvPr id="12" name="Group 11">
            <a:extLst>
              <a:ext uri="{FF2B5EF4-FFF2-40B4-BE49-F238E27FC236}">
                <a16:creationId xmlns:a16="http://schemas.microsoft.com/office/drawing/2014/main" id="{4F2829E5-0BA2-5516-F40B-F957848CED88}"/>
              </a:ext>
            </a:extLst>
          </p:cNvPr>
          <p:cNvGrpSpPr/>
          <p:nvPr/>
        </p:nvGrpSpPr>
        <p:grpSpPr>
          <a:xfrm>
            <a:off x="799890" y="4360770"/>
            <a:ext cx="362160" cy="28800"/>
            <a:chOff x="799890" y="4360770"/>
            <a:chExt cx="362160" cy="2880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CCB30E-922B-25AF-1F40-1EE0F4CB4A08}"/>
                    </a:ext>
                  </a:extLst>
                </p14:cNvPr>
                <p14:cNvContentPartPr/>
                <p14:nvPr/>
              </p14:nvContentPartPr>
              <p14:xfrm>
                <a:off x="799890" y="4360770"/>
                <a:ext cx="362160" cy="17640"/>
              </p14:xfrm>
            </p:contentPart>
          </mc:Choice>
          <mc:Fallback xmlns="">
            <p:pic>
              <p:nvPicPr>
                <p:cNvPr id="10" name="Ink 9">
                  <a:extLst>
                    <a:ext uri="{FF2B5EF4-FFF2-40B4-BE49-F238E27FC236}">
                      <a16:creationId xmlns:a16="http://schemas.microsoft.com/office/drawing/2014/main" id="{D1CCB30E-922B-25AF-1F40-1EE0F4CB4A08}"/>
                    </a:ext>
                  </a:extLst>
                </p:cNvPr>
                <p:cNvPicPr/>
                <p:nvPr/>
              </p:nvPicPr>
              <p:blipFill>
                <a:blip r:embed="rId6"/>
                <a:stretch>
                  <a:fillRect/>
                </a:stretch>
              </p:blipFill>
              <p:spPr>
                <a:xfrm>
                  <a:off x="790890" y="4352130"/>
                  <a:ext cx="379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07CDF81-D3A0-1246-657D-CE983DAB2F64}"/>
                    </a:ext>
                  </a:extLst>
                </p14:cNvPr>
                <p14:cNvContentPartPr/>
                <p14:nvPr/>
              </p14:nvContentPartPr>
              <p14:xfrm>
                <a:off x="808170" y="4379130"/>
                <a:ext cx="331200" cy="10440"/>
              </p14:xfrm>
            </p:contentPart>
          </mc:Choice>
          <mc:Fallback xmlns="">
            <p:pic>
              <p:nvPicPr>
                <p:cNvPr id="11" name="Ink 10">
                  <a:extLst>
                    <a:ext uri="{FF2B5EF4-FFF2-40B4-BE49-F238E27FC236}">
                      <a16:creationId xmlns:a16="http://schemas.microsoft.com/office/drawing/2014/main" id="{307CDF81-D3A0-1246-657D-CE983DAB2F64}"/>
                    </a:ext>
                  </a:extLst>
                </p:cNvPr>
                <p:cNvPicPr/>
                <p:nvPr/>
              </p:nvPicPr>
              <p:blipFill>
                <a:blip r:embed="rId8"/>
                <a:stretch>
                  <a:fillRect/>
                </a:stretch>
              </p:blipFill>
              <p:spPr>
                <a:xfrm>
                  <a:off x="799170" y="4370130"/>
                  <a:ext cx="348840" cy="28080"/>
                </a:xfrm>
                <a:prstGeom prst="rect">
                  <a:avLst/>
                </a:prstGeom>
              </p:spPr>
            </p:pic>
          </mc:Fallback>
        </mc:AlternateContent>
      </p:grpSp>
      <p:grpSp>
        <p:nvGrpSpPr>
          <p:cNvPr id="15" name="Group 14">
            <a:extLst>
              <a:ext uri="{FF2B5EF4-FFF2-40B4-BE49-F238E27FC236}">
                <a16:creationId xmlns:a16="http://schemas.microsoft.com/office/drawing/2014/main" id="{91342E65-4171-DD7A-C7A9-7CB152DC4034}"/>
              </a:ext>
            </a:extLst>
          </p:cNvPr>
          <p:cNvGrpSpPr/>
          <p:nvPr/>
        </p:nvGrpSpPr>
        <p:grpSpPr>
          <a:xfrm>
            <a:off x="807450" y="4152690"/>
            <a:ext cx="365760" cy="23400"/>
            <a:chOff x="807450" y="4152690"/>
            <a:chExt cx="365760" cy="2340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3ED44BB-1BDC-8BA0-D88B-4A4A0492EE27}"/>
                    </a:ext>
                  </a:extLst>
                </p14:cNvPr>
                <p14:cNvContentPartPr/>
                <p14:nvPr/>
              </p14:nvContentPartPr>
              <p14:xfrm>
                <a:off x="807450" y="4152690"/>
                <a:ext cx="350280" cy="4320"/>
              </p14:xfrm>
            </p:contentPart>
          </mc:Choice>
          <mc:Fallback xmlns="">
            <p:pic>
              <p:nvPicPr>
                <p:cNvPr id="13" name="Ink 12">
                  <a:extLst>
                    <a:ext uri="{FF2B5EF4-FFF2-40B4-BE49-F238E27FC236}">
                      <a16:creationId xmlns:a16="http://schemas.microsoft.com/office/drawing/2014/main" id="{E3ED44BB-1BDC-8BA0-D88B-4A4A0492EE27}"/>
                    </a:ext>
                  </a:extLst>
                </p:cNvPr>
                <p:cNvPicPr/>
                <p:nvPr/>
              </p:nvPicPr>
              <p:blipFill>
                <a:blip r:embed="rId10"/>
                <a:stretch>
                  <a:fillRect/>
                </a:stretch>
              </p:blipFill>
              <p:spPr>
                <a:xfrm>
                  <a:off x="798810" y="4144050"/>
                  <a:ext cx="367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B533B09-90B8-06AD-DBA2-F07C882D860F}"/>
                    </a:ext>
                  </a:extLst>
                </p14:cNvPr>
                <p14:cNvContentPartPr/>
                <p14:nvPr/>
              </p14:nvContentPartPr>
              <p14:xfrm>
                <a:off x="815010" y="4168170"/>
                <a:ext cx="358200" cy="7920"/>
              </p14:xfrm>
            </p:contentPart>
          </mc:Choice>
          <mc:Fallback xmlns="">
            <p:pic>
              <p:nvPicPr>
                <p:cNvPr id="14" name="Ink 13">
                  <a:extLst>
                    <a:ext uri="{FF2B5EF4-FFF2-40B4-BE49-F238E27FC236}">
                      <a16:creationId xmlns:a16="http://schemas.microsoft.com/office/drawing/2014/main" id="{4B533B09-90B8-06AD-DBA2-F07C882D860F}"/>
                    </a:ext>
                  </a:extLst>
                </p:cNvPr>
                <p:cNvPicPr/>
                <p:nvPr/>
              </p:nvPicPr>
              <p:blipFill>
                <a:blip r:embed="rId12"/>
                <a:stretch>
                  <a:fillRect/>
                </a:stretch>
              </p:blipFill>
              <p:spPr>
                <a:xfrm>
                  <a:off x="806370" y="4159170"/>
                  <a:ext cx="37584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50BDA98-E75E-4D11-ED0B-82D046B40DCF}"/>
                  </a:ext>
                </a:extLst>
              </p14:cNvPr>
              <p14:cNvContentPartPr/>
              <p14:nvPr/>
            </p14:nvContentPartPr>
            <p14:xfrm>
              <a:off x="2758260" y="2141160"/>
              <a:ext cx="319320" cy="360"/>
            </p14:xfrm>
          </p:contentPart>
        </mc:Choice>
        <mc:Fallback xmlns="">
          <p:pic>
            <p:nvPicPr>
              <p:cNvPr id="21" name="Ink 20">
                <a:extLst>
                  <a:ext uri="{FF2B5EF4-FFF2-40B4-BE49-F238E27FC236}">
                    <a16:creationId xmlns:a16="http://schemas.microsoft.com/office/drawing/2014/main" id="{450BDA98-E75E-4D11-ED0B-82D046B40DCF}"/>
                  </a:ext>
                </a:extLst>
              </p:cNvPr>
              <p:cNvPicPr/>
              <p:nvPr/>
            </p:nvPicPr>
            <p:blipFill>
              <a:blip r:embed="rId14"/>
              <a:stretch>
                <a:fillRect/>
              </a:stretch>
            </p:blipFill>
            <p:spPr>
              <a:xfrm>
                <a:off x="2749620" y="2132160"/>
                <a:ext cx="33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3FF5B74F-2C86-AE0E-D020-6234B0A6505D}"/>
                  </a:ext>
                </a:extLst>
              </p14:cNvPr>
              <p14:cNvContentPartPr/>
              <p14:nvPr/>
            </p14:nvContentPartPr>
            <p14:xfrm>
              <a:off x="2773380" y="2186880"/>
              <a:ext cx="258480" cy="360"/>
            </p14:xfrm>
          </p:contentPart>
        </mc:Choice>
        <mc:Fallback xmlns="">
          <p:pic>
            <p:nvPicPr>
              <p:cNvPr id="22" name="Ink 21">
                <a:extLst>
                  <a:ext uri="{FF2B5EF4-FFF2-40B4-BE49-F238E27FC236}">
                    <a16:creationId xmlns:a16="http://schemas.microsoft.com/office/drawing/2014/main" id="{3FF5B74F-2C86-AE0E-D020-6234B0A6505D}"/>
                  </a:ext>
                </a:extLst>
              </p:cNvPr>
              <p:cNvPicPr/>
              <p:nvPr/>
            </p:nvPicPr>
            <p:blipFill>
              <a:blip r:embed="rId16"/>
              <a:stretch>
                <a:fillRect/>
              </a:stretch>
            </p:blipFill>
            <p:spPr>
              <a:xfrm>
                <a:off x="2764740" y="2177880"/>
                <a:ext cx="27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8A6DE093-05B7-976E-99F9-410102C5F0D5}"/>
                  </a:ext>
                </a:extLst>
              </p14:cNvPr>
              <p14:cNvContentPartPr/>
              <p14:nvPr/>
            </p14:nvContentPartPr>
            <p14:xfrm>
              <a:off x="2779140" y="2156280"/>
              <a:ext cx="285840" cy="38880"/>
            </p14:xfrm>
          </p:contentPart>
        </mc:Choice>
        <mc:Fallback xmlns="">
          <p:pic>
            <p:nvPicPr>
              <p:cNvPr id="23" name="Ink 22">
                <a:extLst>
                  <a:ext uri="{FF2B5EF4-FFF2-40B4-BE49-F238E27FC236}">
                    <a16:creationId xmlns:a16="http://schemas.microsoft.com/office/drawing/2014/main" id="{8A6DE093-05B7-976E-99F9-410102C5F0D5}"/>
                  </a:ext>
                </a:extLst>
              </p:cNvPr>
              <p:cNvPicPr/>
              <p:nvPr/>
            </p:nvPicPr>
            <p:blipFill>
              <a:blip r:embed="rId18"/>
              <a:stretch>
                <a:fillRect/>
              </a:stretch>
            </p:blipFill>
            <p:spPr>
              <a:xfrm>
                <a:off x="2770140" y="2147280"/>
                <a:ext cx="303480" cy="56520"/>
              </a:xfrm>
              <a:prstGeom prst="rect">
                <a:avLst/>
              </a:prstGeom>
            </p:spPr>
          </p:pic>
        </mc:Fallback>
      </mc:AlternateContent>
    </p:spTree>
    <p:extLst>
      <p:ext uri="{BB962C8B-B14F-4D97-AF65-F5344CB8AC3E}">
        <p14:creationId xmlns:p14="http://schemas.microsoft.com/office/powerpoint/2010/main" val="3081951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F84C8-E6BB-2110-BABA-B43E0A10CAF2}"/>
              </a:ext>
            </a:extLst>
          </p:cNvPr>
          <p:cNvPicPr>
            <a:picLocks noChangeAspect="1"/>
          </p:cNvPicPr>
          <p:nvPr/>
        </p:nvPicPr>
        <p:blipFill>
          <a:blip r:embed="rId2"/>
          <a:stretch>
            <a:fillRect/>
          </a:stretch>
        </p:blipFill>
        <p:spPr>
          <a:xfrm>
            <a:off x="453628" y="255165"/>
            <a:ext cx="8236744" cy="4633169"/>
          </a:xfrm>
          <a:prstGeom prst="rect">
            <a:avLst/>
          </a:prstGeom>
        </p:spPr>
      </p:pic>
    </p:spTree>
    <p:extLst>
      <p:ext uri="{BB962C8B-B14F-4D97-AF65-F5344CB8AC3E}">
        <p14:creationId xmlns:p14="http://schemas.microsoft.com/office/powerpoint/2010/main" val="68683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CF69-BC6C-1825-80C6-4CFF963CACDD}"/>
              </a:ext>
            </a:extLst>
          </p:cNvPr>
          <p:cNvSpPr>
            <a:spLocks noGrp="1"/>
          </p:cNvSpPr>
          <p:nvPr>
            <p:ph type="title"/>
          </p:nvPr>
        </p:nvSpPr>
        <p:spPr>
          <a:xfrm>
            <a:off x="1051560" y="340643"/>
            <a:ext cx="6306503" cy="809977"/>
          </a:xfrm>
        </p:spPr>
        <p:txBody>
          <a:bodyPr/>
          <a:lstStyle/>
          <a:p>
            <a:pPr algn="l"/>
            <a:r>
              <a:rPr lang="en-US" dirty="0"/>
              <a:t>Problem faced/Constraints:</a:t>
            </a:r>
            <a:endParaRPr lang="en-IN" dirty="0"/>
          </a:p>
        </p:txBody>
      </p:sp>
      <p:sp>
        <p:nvSpPr>
          <p:cNvPr id="3" name="Subtitle 2">
            <a:extLst>
              <a:ext uri="{FF2B5EF4-FFF2-40B4-BE49-F238E27FC236}">
                <a16:creationId xmlns:a16="http://schemas.microsoft.com/office/drawing/2014/main" id="{B0DCF720-2324-844F-8F3F-EF40D87F8284}"/>
              </a:ext>
            </a:extLst>
          </p:cNvPr>
          <p:cNvSpPr>
            <a:spLocks noGrp="1"/>
          </p:cNvSpPr>
          <p:nvPr>
            <p:ph type="subTitle" idx="1"/>
          </p:nvPr>
        </p:nvSpPr>
        <p:spPr>
          <a:xfrm>
            <a:off x="1168095" y="1150620"/>
            <a:ext cx="6924345" cy="3032010"/>
          </a:xfrm>
        </p:spPr>
        <p:txBody>
          <a:bodyPr/>
          <a:lstStyle/>
          <a:p>
            <a:pPr algn="l">
              <a:buFont typeface="Wingdings" panose="05000000000000000000" pitchFamily="2" charset="2"/>
              <a:buChar char="ü"/>
            </a:pPr>
            <a:r>
              <a:rPr lang="en-US" sz="2000" dirty="0">
                <a:latin typeface="Play" panose="020B0604020202020204" charset="0"/>
              </a:rPr>
              <a:t>The developed seating arrangement code works well only when the number of rows are in odd count,  When the number of rows are in even count the code doesn’t give an efficient output.</a:t>
            </a:r>
          </a:p>
          <a:p>
            <a:pPr algn="l">
              <a:buFont typeface="Wingdings" panose="05000000000000000000" pitchFamily="2" charset="2"/>
              <a:buChar char="ü"/>
            </a:pPr>
            <a:endParaRPr lang="en-US" sz="2000" dirty="0">
              <a:latin typeface="Play" panose="020B0604020202020204" charset="0"/>
            </a:endParaRPr>
          </a:p>
          <a:p>
            <a:pPr algn="l">
              <a:buFont typeface="Wingdings" panose="05000000000000000000" pitchFamily="2" charset="2"/>
              <a:buChar char="ü"/>
            </a:pPr>
            <a:r>
              <a:rPr lang="en-US" sz="2000" dirty="0">
                <a:latin typeface="Play" panose="020B0604020202020204" charset="0"/>
              </a:rPr>
              <a:t>Number of courses should not be equal to number of number of rows.</a:t>
            </a:r>
          </a:p>
          <a:p>
            <a:pPr algn="l">
              <a:buFont typeface="Wingdings" panose="05000000000000000000" pitchFamily="2" charset="2"/>
              <a:buChar char="ü"/>
            </a:pPr>
            <a:endParaRPr lang="en-US" sz="2000" dirty="0">
              <a:latin typeface="Play" panose="020B0604020202020204" charset="0"/>
            </a:endParaRPr>
          </a:p>
          <a:p>
            <a:pPr algn="l">
              <a:buFont typeface="Wingdings" panose="05000000000000000000" pitchFamily="2" charset="2"/>
              <a:buChar char="ü"/>
            </a:pPr>
            <a:r>
              <a:rPr lang="en-US" sz="2000" dirty="0">
                <a:latin typeface="Play" panose="020B0604020202020204" charset="0"/>
              </a:rPr>
              <a:t>If No. of students in one course is massively more when compared to others, extra halls will be needed.</a:t>
            </a:r>
          </a:p>
          <a:p>
            <a:pPr algn="l">
              <a:buFont typeface="Wingdings" panose="05000000000000000000" pitchFamily="2" charset="2"/>
              <a:buChar char="ü"/>
            </a:pPr>
            <a:endParaRPr lang="en-IN" sz="2000" dirty="0">
              <a:latin typeface="Play" panose="020B0604020202020204" charset="0"/>
            </a:endParaRPr>
          </a:p>
        </p:txBody>
      </p:sp>
    </p:spTree>
    <p:extLst>
      <p:ext uri="{BB962C8B-B14F-4D97-AF65-F5344CB8AC3E}">
        <p14:creationId xmlns:p14="http://schemas.microsoft.com/office/powerpoint/2010/main" val="4203523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sp>
        <p:nvSpPr>
          <p:cNvPr id="6" name="TextBox 5">
            <a:extLst>
              <a:ext uri="{FF2B5EF4-FFF2-40B4-BE49-F238E27FC236}">
                <a16:creationId xmlns:a16="http://schemas.microsoft.com/office/drawing/2014/main" id="{81AAE53D-E90B-63EB-A381-0CA59570759D}"/>
              </a:ext>
            </a:extLst>
          </p:cNvPr>
          <p:cNvSpPr txBox="1"/>
          <p:nvPr/>
        </p:nvSpPr>
        <p:spPr>
          <a:xfrm>
            <a:off x="1303316" y="664618"/>
            <a:ext cx="4968240" cy="584775"/>
          </a:xfrm>
          <a:prstGeom prst="rect">
            <a:avLst/>
          </a:prstGeom>
          <a:noFill/>
        </p:spPr>
        <p:txBody>
          <a:bodyPr wrap="square" rtlCol="0">
            <a:spAutoFit/>
          </a:bodyPr>
          <a:lstStyle/>
          <a:p>
            <a:r>
              <a:rPr lang="en-US" sz="3200" b="1" dirty="0">
                <a:solidFill>
                  <a:schemeClr val="bg1"/>
                </a:solidFill>
                <a:latin typeface="Play" panose="020B0604020202020204" charset="0"/>
              </a:rPr>
              <a:t>Conclusion :</a:t>
            </a:r>
            <a:endParaRPr lang="en-IN" sz="3200" b="1" dirty="0">
              <a:solidFill>
                <a:schemeClr val="bg1"/>
              </a:solidFill>
              <a:latin typeface="Play" panose="020B0604020202020204" charset="0"/>
            </a:endParaRPr>
          </a:p>
        </p:txBody>
      </p:sp>
      <p:sp>
        <p:nvSpPr>
          <p:cNvPr id="8" name="TextBox 7">
            <a:extLst>
              <a:ext uri="{FF2B5EF4-FFF2-40B4-BE49-F238E27FC236}">
                <a16:creationId xmlns:a16="http://schemas.microsoft.com/office/drawing/2014/main" id="{CBABADA8-EC68-A394-0FFD-EE5F0E866667}"/>
              </a:ext>
            </a:extLst>
          </p:cNvPr>
          <p:cNvSpPr txBox="1"/>
          <p:nvPr/>
        </p:nvSpPr>
        <p:spPr>
          <a:xfrm>
            <a:off x="1300480" y="1431894"/>
            <a:ext cx="6830356" cy="3079146"/>
          </a:xfrm>
          <a:prstGeom prst="rect">
            <a:avLst/>
          </a:prstGeom>
          <a:noFill/>
        </p:spPr>
        <p:txBody>
          <a:bodyPr wrap="square" rtlCol="0">
            <a:spAutoFit/>
          </a:bodyPr>
          <a:lstStyle/>
          <a:p>
            <a:pPr algn="just"/>
            <a:r>
              <a:rPr lang="en-US" sz="2400" dirty="0">
                <a:solidFill>
                  <a:schemeClr val="bg1"/>
                </a:solidFill>
                <a:latin typeface="Play" panose="020B0604020202020204" charset="0"/>
              </a:rPr>
              <a:t>We conclude that the development of exam hall chart generator tool can be useful  for educational institutions and exam centers. This tool can streamline the process of creating the seating arrangements for the examiners, taking into account with factors like date, time, year of study, type of subject, the size of the exam hall. And number of students taking the exam.</a:t>
            </a:r>
            <a:endParaRPr lang="en-IN" sz="2400" dirty="0">
              <a:solidFill>
                <a:schemeClr val="bg1"/>
              </a:solidFill>
              <a:latin typeface="Play" panose="020B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75AEC1-3C68-D20D-CAB3-6F15F8BB4E57}"/>
              </a:ext>
            </a:extLst>
          </p:cNvPr>
          <p:cNvSpPr txBox="1"/>
          <p:nvPr/>
        </p:nvSpPr>
        <p:spPr>
          <a:xfrm>
            <a:off x="1303316" y="664618"/>
            <a:ext cx="4968240" cy="584775"/>
          </a:xfrm>
          <a:prstGeom prst="rect">
            <a:avLst/>
          </a:prstGeom>
          <a:noFill/>
        </p:spPr>
        <p:txBody>
          <a:bodyPr wrap="square" rtlCol="0">
            <a:spAutoFit/>
          </a:bodyPr>
          <a:lstStyle/>
          <a:p>
            <a:r>
              <a:rPr lang="en-US" sz="3200" b="1" dirty="0">
                <a:solidFill>
                  <a:schemeClr val="bg1"/>
                </a:solidFill>
                <a:latin typeface="Play" panose="020B0604020202020204" charset="0"/>
              </a:rPr>
              <a:t>Future scope :</a:t>
            </a:r>
            <a:endParaRPr lang="en-IN" sz="3200" b="1" dirty="0">
              <a:solidFill>
                <a:schemeClr val="bg1"/>
              </a:solidFill>
              <a:latin typeface="Play" panose="020B0604020202020204" charset="0"/>
            </a:endParaRPr>
          </a:p>
        </p:txBody>
      </p:sp>
      <p:sp>
        <p:nvSpPr>
          <p:cNvPr id="13" name="TextBox 12">
            <a:extLst>
              <a:ext uri="{FF2B5EF4-FFF2-40B4-BE49-F238E27FC236}">
                <a16:creationId xmlns:a16="http://schemas.microsoft.com/office/drawing/2014/main" id="{F4AF8A3C-B786-0B16-57EC-754D01C02C12}"/>
              </a:ext>
            </a:extLst>
          </p:cNvPr>
          <p:cNvSpPr txBox="1"/>
          <p:nvPr/>
        </p:nvSpPr>
        <p:spPr>
          <a:xfrm>
            <a:off x="1303316" y="1561942"/>
            <a:ext cx="6830356" cy="2462213"/>
          </a:xfrm>
          <a:prstGeom prst="rect">
            <a:avLst/>
          </a:prstGeom>
          <a:noFill/>
        </p:spPr>
        <p:txBody>
          <a:bodyPr wrap="square" rtlCol="0">
            <a:spAutoFit/>
          </a:bodyPr>
          <a:lstStyle/>
          <a:p>
            <a:pPr algn="just"/>
            <a:r>
              <a:rPr lang="en-US" sz="2200" dirty="0">
                <a:solidFill>
                  <a:schemeClr val="bg1"/>
                </a:solidFill>
                <a:latin typeface="Play" panose="020B0604020202020204" charset="0"/>
              </a:rPr>
              <a:t>The generator can create a visual representation of the exam hall and seating plan, which can help the staff to assign seats to examiners more efficiently and effectively. This can ensure a smooth and efficient exam process for all involved, and can reduce the risk of any disturbances or disruptions during the exam.</a:t>
            </a:r>
            <a:endParaRPr lang="en-IN" sz="2200" dirty="0">
              <a:solidFill>
                <a:schemeClr val="bg1"/>
              </a:solidFill>
              <a:latin typeface="Play" panose="020B0604020202020204" charset="0"/>
            </a:endParaRPr>
          </a:p>
        </p:txBody>
      </p:sp>
    </p:spTree>
    <p:extLst>
      <p:ext uri="{BB962C8B-B14F-4D97-AF65-F5344CB8AC3E}">
        <p14:creationId xmlns:p14="http://schemas.microsoft.com/office/powerpoint/2010/main" val="2318594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B82B0-FAC3-D89E-D358-B7574B5246F8}"/>
              </a:ext>
            </a:extLst>
          </p:cNvPr>
          <p:cNvPicPr>
            <a:picLocks noChangeAspect="1"/>
          </p:cNvPicPr>
          <p:nvPr/>
        </p:nvPicPr>
        <p:blipFill>
          <a:blip r:embed="rId2"/>
          <a:stretch>
            <a:fillRect/>
          </a:stretch>
        </p:blipFill>
        <p:spPr>
          <a:xfrm>
            <a:off x="1114289" y="718217"/>
            <a:ext cx="7039111" cy="3707066"/>
          </a:xfrm>
          <a:prstGeom prst="rect">
            <a:avLst/>
          </a:prstGeom>
        </p:spPr>
      </p:pic>
    </p:spTree>
    <p:extLst>
      <p:ext uri="{BB962C8B-B14F-4D97-AF65-F5344CB8AC3E}">
        <p14:creationId xmlns:p14="http://schemas.microsoft.com/office/powerpoint/2010/main" val="1062199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755838" y="345723"/>
            <a:ext cx="3161700" cy="7515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References :</a:t>
            </a:r>
            <a:endParaRPr dirty="0"/>
          </a:p>
        </p:txBody>
      </p:sp>
      <p:pic>
        <p:nvPicPr>
          <p:cNvPr id="3422" name="Google Shape;3422;p72"/>
          <p:cNvPicPr preferRelativeResize="0"/>
          <p:nvPr/>
        </p:nvPicPr>
        <p:blipFill rotWithShape="1">
          <a:blip r:embed="rId3">
            <a:alphaModFix/>
          </a:blip>
          <a:srcRect l="12981" r="50033"/>
          <a:stretch/>
        </p:blipFill>
        <p:spPr>
          <a:xfrm>
            <a:off x="5946850" y="139690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23" name="Google Shape;3423;p72"/>
          <p:cNvSpPr txBox="1">
            <a:spLocks noGrp="1"/>
          </p:cNvSpPr>
          <p:nvPr>
            <p:ph type="subTitle" idx="1"/>
          </p:nvPr>
        </p:nvSpPr>
        <p:spPr>
          <a:xfrm>
            <a:off x="1105612" y="1386740"/>
            <a:ext cx="4380687" cy="1199400"/>
          </a:xfrm>
          <a:prstGeom prst="rect">
            <a:avLst/>
          </a:prstGeom>
        </p:spPr>
        <p:txBody>
          <a:bodyPr spcFirstLastPara="1" wrap="square" lIns="91425" tIns="0" rIns="91425" bIns="91425" anchor="t" anchorCtr="0">
            <a:noAutofit/>
          </a:bodyPr>
          <a:lstStyle/>
          <a:p>
            <a:pPr marL="342900" lvl="0" indent="-342900" algn="l" rtl="0">
              <a:spcBef>
                <a:spcPts val="0"/>
              </a:spcBef>
              <a:spcAft>
                <a:spcPts val="0"/>
              </a:spcAft>
              <a:buFont typeface="+mj-lt"/>
              <a:buAutoNum type="arabicParenR"/>
            </a:pPr>
            <a:r>
              <a:rPr lang="en-IN" u="sng" dirty="0">
                <a:hlinkClick r:id="rId4"/>
              </a:rPr>
              <a:t>https://docs.oracle.com/en/java/</a:t>
            </a:r>
            <a:endParaRPr lang="en-IN" u="sng" dirty="0"/>
          </a:p>
          <a:p>
            <a:pPr marL="342900" lvl="0" indent="-342900" algn="l" rtl="0">
              <a:spcBef>
                <a:spcPts val="0"/>
              </a:spcBef>
              <a:spcAft>
                <a:spcPts val="0"/>
              </a:spcAft>
              <a:buFont typeface="+mj-lt"/>
              <a:buAutoNum type="arabicParenR"/>
            </a:pPr>
            <a:endParaRPr lang="en-IN" u="sng" dirty="0"/>
          </a:p>
          <a:p>
            <a:pPr marL="342900" lvl="0" indent="-342900" algn="l" rtl="0">
              <a:spcBef>
                <a:spcPts val="0"/>
              </a:spcBef>
              <a:spcAft>
                <a:spcPts val="0"/>
              </a:spcAft>
              <a:buFont typeface="+mj-lt"/>
              <a:buAutoNum type="arabicParenR"/>
            </a:pPr>
            <a:r>
              <a:rPr lang="en-IN" u="sng" dirty="0">
                <a:hlinkClick r:id="rId5"/>
              </a:rPr>
              <a:t>https://developer.mozilla.org/en-US/docs/Web/CSS</a:t>
            </a:r>
            <a:endParaRPr lang="en-IN" u="sng" dirty="0"/>
          </a:p>
          <a:p>
            <a:pPr marL="342900" lvl="0" indent="-342900" algn="l" rtl="0">
              <a:spcBef>
                <a:spcPts val="0"/>
              </a:spcBef>
              <a:spcAft>
                <a:spcPts val="0"/>
              </a:spcAft>
              <a:buFont typeface="+mj-lt"/>
              <a:buAutoNum type="arabicParenR"/>
            </a:pPr>
            <a:endParaRPr lang="en-IN" u="sng" dirty="0"/>
          </a:p>
          <a:p>
            <a:pPr marL="342900" lvl="0" indent="-342900" algn="l" rtl="0">
              <a:spcBef>
                <a:spcPts val="0"/>
              </a:spcBef>
              <a:spcAft>
                <a:spcPts val="0"/>
              </a:spcAft>
              <a:buFont typeface="+mj-lt"/>
              <a:buAutoNum type="arabicParenR"/>
            </a:pPr>
            <a:r>
              <a:rPr lang="en-IN" u="sng" dirty="0">
                <a:hlinkClick r:id="rId6"/>
              </a:rPr>
              <a:t>https://developer.mozilla.org/en-US/docs/Web/HTML</a:t>
            </a:r>
            <a:endParaRPr lang="en-IN" u="sng" dirty="0"/>
          </a:p>
          <a:p>
            <a:pPr marL="342900" lvl="0" indent="-342900" algn="l" rtl="0">
              <a:spcBef>
                <a:spcPts val="0"/>
              </a:spcBef>
              <a:spcAft>
                <a:spcPts val="0"/>
              </a:spcAft>
              <a:buFont typeface="+mj-lt"/>
              <a:buAutoNum type="arabicParenR"/>
            </a:pPr>
            <a:endParaRPr lang="en-IN" u="sng" dirty="0"/>
          </a:p>
          <a:p>
            <a:pPr marL="342900" lvl="0" indent="-342900" algn="l" rtl="0">
              <a:spcBef>
                <a:spcPts val="0"/>
              </a:spcBef>
              <a:spcAft>
                <a:spcPts val="0"/>
              </a:spcAft>
              <a:buFont typeface="+mj-lt"/>
              <a:buAutoNum type="arabicParenR"/>
            </a:pPr>
            <a:r>
              <a:rPr lang="en-IN" u="sng" dirty="0"/>
              <a:t>https://chat.openai.com/</a:t>
            </a:r>
            <a:endParaRPr u="sng" dirty="0"/>
          </a:p>
        </p:txBody>
      </p:sp>
      <p:sp>
        <p:nvSpPr>
          <p:cNvPr id="2" name="Flowchart: Process 1">
            <a:extLst>
              <a:ext uri="{FF2B5EF4-FFF2-40B4-BE49-F238E27FC236}">
                <a16:creationId xmlns:a16="http://schemas.microsoft.com/office/drawing/2014/main" id="{A63A4E9F-B636-0159-C78D-E3F8825B0C8C}"/>
              </a:ext>
            </a:extLst>
          </p:cNvPr>
          <p:cNvSpPr/>
          <p:nvPr/>
        </p:nvSpPr>
        <p:spPr>
          <a:xfrm>
            <a:off x="6635613" y="1859280"/>
            <a:ext cx="425587" cy="142240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33" name="TextBox 32">
            <a:extLst>
              <a:ext uri="{FF2B5EF4-FFF2-40B4-BE49-F238E27FC236}">
                <a16:creationId xmlns:a16="http://schemas.microsoft.com/office/drawing/2014/main" id="{910A82C3-CC5A-8845-E137-C10236856874}"/>
              </a:ext>
            </a:extLst>
          </p:cNvPr>
          <p:cNvSpPr txBox="1"/>
          <p:nvPr/>
        </p:nvSpPr>
        <p:spPr>
          <a:xfrm>
            <a:off x="663112" y="-210026"/>
            <a:ext cx="7817775" cy="5027082"/>
          </a:xfrm>
          <a:prstGeom prst="rect">
            <a:avLst/>
          </a:prstGeom>
          <a:noFill/>
        </p:spPr>
        <p:txBody>
          <a:bodyPr wrap="square">
            <a:spAutoFit/>
          </a:bodyPr>
          <a:lstStyle/>
          <a:p>
            <a:pPr marL="342900" indent="-342900">
              <a:lnSpc>
                <a:spcPct val="150000"/>
              </a:lnSpc>
              <a:buClr>
                <a:schemeClr val="bg1"/>
              </a:buClr>
              <a:buSzPts val="1100"/>
              <a:buFont typeface="Wingdings" panose="05000000000000000000" pitchFamily="2" charset="2"/>
              <a:buChar char="ü"/>
            </a:pPr>
            <a:endParaRPr lang="en-US" sz="1800" b="1" dirty="0">
              <a:solidFill>
                <a:schemeClr val="bg1"/>
              </a:solidFill>
              <a:latin typeface="Play" panose="020B0604020202020204" charset="0"/>
            </a:endParaRPr>
          </a:p>
          <a:p>
            <a:pPr marL="342900" indent="-342900">
              <a:lnSpc>
                <a:spcPct val="150000"/>
              </a:lnSpc>
              <a:buClr>
                <a:schemeClr val="bg1"/>
              </a:buClr>
              <a:buFont typeface="Wingdings" panose="05000000000000000000" pitchFamily="2" charset="2"/>
              <a:buChar char="ü"/>
            </a:pPr>
            <a:r>
              <a:rPr lang="en-US" sz="1800" b="1" dirty="0">
                <a:solidFill>
                  <a:schemeClr val="bg1"/>
                </a:solidFill>
                <a:latin typeface="Play" panose="020B0604020202020204" charset="0"/>
              </a:rPr>
              <a:t>To feed the exam time table .</a:t>
            </a:r>
          </a:p>
          <a:p>
            <a:pPr marL="285750" indent="-285750">
              <a:lnSpc>
                <a:spcPct val="150000"/>
              </a:lnSpc>
              <a:buClr>
                <a:schemeClr val="bg1"/>
              </a:buClr>
              <a:buFont typeface="Wingdings" panose="05000000000000000000" pitchFamily="2" charset="2"/>
              <a:buChar char="ü"/>
            </a:pPr>
            <a:r>
              <a:rPr lang="en-US" sz="1800" b="1" dirty="0">
                <a:solidFill>
                  <a:schemeClr val="bg1"/>
                </a:solidFill>
                <a:latin typeface="Play" panose="020B0604020202020204" charset="0"/>
              </a:rPr>
              <a:t>To get input data as the total number of students appearing for the exam with respect to the course code .</a:t>
            </a:r>
          </a:p>
          <a:p>
            <a:pPr marL="285750" indent="-285750">
              <a:lnSpc>
                <a:spcPct val="150000"/>
              </a:lnSpc>
              <a:buClr>
                <a:schemeClr val="bg1"/>
              </a:buClr>
              <a:buFont typeface="Wingdings" panose="05000000000000000000" pitchFamily="2" charset="2"/>
              <a:buChar char="ü"/>
            </a:pPr>
            <a:r>
              <a:rPr lang="en-US" sz="1800" b="1" dirty="0">
                <a:solidFill>
                  <a:schemeClr val="bg1"/>
                </a:solidFill>
                <a:latin typeface="Play" panose="020B0604020202020204" charset="0"/>
              </a:rPr>
              <a:t>To find the number of Halls required for the exam (Input can be the number of rows and columns in a Hall No., Default is 7 rows and 5 columns but adjustable row/column size is preferred. </a:t>
            </a:r>
          </a:p>
          <a:p>
            <a:pPr marL="285750" indent="-285750">
              <a:lnSpc>
                <a:spcPct val="150000"/>
              </a:lnSpc>
              <a:buClr>
                <a:schemeClr val="bg1"/>
              </a:buClr>
              <a:buFont typeface="Wingdings" panose="05000000000000000000" pitchFamily="2" charset="2"/>
              <a:buChar char="ü"/>
            </a:pPr>
            <a:r>
              <a:rPr lang="en-US" sz="1800" b="1" dirty="0">
                <a:solidFill>
                  <a:schemeClr val="bg1"/>
                </a:solidFill>
                <a:latin typeface="Play" panose="020B0604020202020204" charset="0"/>
              </a:rPr>
              <a:t>To find the seating arrangement of students in a Hall in such a way maximum distance is maintained between the students appearing for same exam .</a:t>
            </a:r>
          </a:p>
          <a:p>
            <a:pPr marL="285750" indent="-285750">
              <a:lnSpc>
                <a:spcPct val="150000"/>
              </a:lnSpc>
              <a:buClr>
                <a:schemeClr val="bg1"/>
              </a:buClr>
              <a:buFont typeface="Wingdings" panose="05000000000000000000" pitchFamily="2" charset="2"/>
              <a:buChar char="ü"/>
            </a:pPr>
            <a:r>
              <a:rPr lang="en-US" sz="1800" b="1" dirty="0">
                <a:solidFill>
                  <a:schemeClr val="bg1"/>
                </a:solidFill>
                <a:latin typeface="Play" panose="020B0604020202020204" charset="0"/>
              </a:rPr>
              <a:t>To save the Hall plans as pdf format .</a:t>
            </a:r>
          </a:p>
          <a:p>
            <a:pPr marL="342900" indent="-342900">
              <a:lnSpc>
                <a:spcPct val="150000"/>
              </a:lnSpc>
              <a:buClr>
                <a:schemeClr val="bg1"/>
              </a:buClr>
              <a:buSzPts val="1100"/>
              <a:buFont typeface="Wingdings" panose="05000000000000000000" pitchFamily="2" charset="2"/>
              <a:buChar char="ü"/>
            </a:pPr>
            <a:endParaRPr lang="en-US" sz="1800" b="1" dirty="0">
              <a:solidFill>
                <a:schemeClr val="bg1"/>
              </a:solidFill>
              <a:latin typeface="Play"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9B6-C85C-1BB0-4B8D-567157996A7C}"/>
              </a:ext>
            </a:extLst>
          </p:cNvPr>
          <p:cNvSpPr>
            <a:spLocks noGrp="1"/>
          </p:cNvSpPr>
          <p:nvPr>
            <p:ph type="title"/>
          </p:nvPr>
        </p:nvSpPr>
        <p:spPr>
          <a:xfrm>
            <a:off x="713225" y="204245"/>
            <a:ext cx="7717500" cy="478200"/>
          </a:xfrm>
        </p:spPr>
        <p:txBody>
          <a:bodyPr/>
          <a:lstStyle/>
          <a:p>
            <a:pPr algn="l"/>
            <a:r>
              <a:rPr lang="en-US" dirty="0"/>
              <a:t>Process flow :</a:t>
            </a:r>
            <a:endParaRPr lang="en-IN" dirty="0"/>
          </a:p>
        </p:txBody>
      </p:sp>
      <p:sp>
        <p:nvSpPr>
          <p:cNvPr id="5" name="TextBox 4">
            <a:extLst>
              <a:ext uri="{FF2B5EF4-FFF2-40B4-BE49-F238E27FC236}">
                <a16:creationId xmlns:a16="http://schemas.microsoft.com/office/drawing/2014/main" id="{3F7A166C-C2AC-9476-9D89-DC61B7484FEE}"/>
              </a:ext>
            </a:extLst>
          </p:cNvPr>
          <p:cNvSpPr txBox="1"/>
          <p:nvPr/>
        </p:nvSpPr>
        <p:spPr>
          <a:xfrm>
            <a:off x="1539240" y="1135618"/>
            <a:ext cx="1463040" cy="746522"/>
          </a:xfrm>
          <a:prstGeom prst="rect">
            <a:avLst/>
          </a:prstGeom>
          <a:noFill/>
        </p:spPr>
        <p:txBody>
          <a:bodyPr wrap="square" rtlCol="0">
            <a:spAutoFit/>
          </a:bodyPr>
          <a:lstStyle/>
          <a:p>
            <a:r>
              <a:rPr lang="en-US" dirty="0">
                <a:solidFill>
                  <a:schemeClr val="bg1"/>
                </a:solidFill>
                <a:latin typeface="Play" panose="020B0604020202020204" charset="0"/>
              </a:rPr>
              <a:t>Click on to the link to prepare the hall chart</a:t>
            </a:r>
            <a:endParaRPr lang="en-IN" dirty="0">
              <a:solidFill>
                <a:schemeClr val="bg1"/>
              </a:solidFill>
              <a:latin typeface="Play" panose="020B0604020202020204" charset="0"/>
            </a:endParaRPr>
          </a:p>
        </p:txBody>
      </p:sp>
      <p:sp>
        <p:nvSpPr>
          <p:cNvPr id="6" name="Flowchart: Data 5">
            <a:extLst>
              <a:ext uri="{FF2B5EF4-FFF2-40B4-BE49-F238E27FC236}">
                <a16:creationId xmlns:a16="http://schemas.microsoft.com/office/drawing/2014/main" id="{C6B856A0-EFFC-FA80-26EC-A9C934EC3DB9}"/>
              </a:ext>
            </a:extLst>
          </p:cNvPr>
          <p:cNvSpPr/>
          <p:nvPr/>
        </p:nvSpPr>
        <p:spPr>
          <a:xfrm>
            <a:off x="1314450" y="2326016"/>
            <a:ext cx="1714500" cy="821045"/>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E80F89E-C3A1-1C32-81C8-4E486FF410D3}"/>
              </a:ext>
            </a:extLst>
          </p:cNvPr>
          <p:cNvSpPr txBox="1"/>
          <p:nvPr/>
        </p:nvSpPr>
        <p:spPr>
          <a:xfrm>
            <a:off x="1611630" y="2367206"/>
            <a:ext cx="1417320" cy="738664"/>
          </a:xfrm>
          <a:prstGeom prst="rect">
            <a:avLst/>
          </a:prstGeom>
          <a:noFill/>
        </p:spPr>
        <p:txBody>
          <a:bodyPr wrap="square" rtlCol="0">
            <a:spAutoFit/>
          </a:bodyPr>
          <a:lstStyle/>
          <a:p>
            <a:r>
              <a:rPr lang="en-US" dirty="0">
                <a:solidFill>
                  <a:schemeClr val="bg1"/>
                </a:solidFill>
                <a:latin typeface="Play" panose="020B0604020202020204" charset="0"/>
              </a:rPr>
              <a:t>Enter  the needed input details </a:t>
            </a:r>
            <a:endParaRPr lang="en-IN" dirty="0">
              <a:solidFill>
                <a:schemeClr val="bg1"/>
              </a:solidFill>
              <a:latin typeface="Play" panose="020B0604020202020204" charset="0"/>
            </a:endParaRPr>
          </a:p>
        </p:txBody>
      </p:sp>
      <p:sp>
        <p:nvSpPr>
          <p:cNvPr id="8" name="Flowchart: Connector 7">
            <a:extLst>
              <a:ext uri="{FF2B5EF4-FFF2-40B4-BE49-F238E27FC236}">
                <a16:creationId xmlns:a16="http://schemas.microsoft.com/office/drawing/2014/main" id="{4A397BD4-29B8-B1E7-D0C1-C153CFACFA09}"/>
              </a:ext>
            </a:extLst>
          </p:cNvPr>
          <p:cNvSpPr/>
          <p:nvPr/>
        </p:nvSpPr>
        <p:spPr>
          <a:xfrm>
            <a:off x="1242060" y="1013698"/>
            <a:ext cx="1859280" cy="99036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Alternate Process 8">
            <a:extLst>
              <a:ext uri="{FF2B5EF4-FFF2-40B4-BE49-F238E27FC236}">
                <a16:creationId xmlns:a16="http://schemas.microsoft.com/office/drawing/2014/main" id="{A9F0FB30-AF11-978A-7BB2-FCC69B5BEDBC}"/>
              </a:ext>
            </a:extLst>
          </p:cNvPr>
          <p:cNvSpPr/>
          <p:nvPr/>
        </p:nvSpPr>
        <p:spPr>
          <a:xfrm>
            <a:off x="1314450" y="3543299"/>
            <a:ext cx="1428750" cy="84087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489CE4D-4E5D-346B-979B-1A3DBA9E9EBB}"/>
              </a:ext>
            </a:extLst>
          </p:cNvPr>
          <p:cNvSpPr txBox="1"/>
          <p:nvPr/>
        </p:nvSpPr>
        <p:spPr>
          <a:xfrm>
            <a:off x="1390650" y="3584490"/>
            <a:ext cx="1417320" cy="738664"/>
          </a:xfrm>
          <a:prstGeom prst="rect">
            <a:avLst/>
          </a:prstGeom>
          <a:noFill/>
        </p:spPr>
        <p:txBody>
          <a:bodyPr wrap="square" rtlCol="0">
            <a:spAutoFit/>
          </a:bodyPr>
          <a:lstStyle/>
          <a:p>
            <a:r>
              <a:rPr lang="en-US" dirty="0">
                <a:solidFill>
                  <a:schemeClr val="bg1"/>
                </a:solidFill>
                <a:latin typeface="Play" panose="020B0604020202020204" charset="0"/>
              </a:rPr>
              <a:t>Displays a table with the given details</a:t>
            </a:r>
            <a:endParaRPr lang="en-IN" dirty="0">
              <a:solidFill>
                <a:schemeClr val="bg1"/>
              </a:solidFill>
              <a:latin typeface="Play" panose="020B0604020202020204" charset="0"/>
            </a:endParaRPr>
          </a:p>
        </p:txBody>
      </p:sp>
      <p:cxnSp>
        <p:nvCxnSpPr>
          <p:cNvPr id="12" name="Straight Arrow Connector 11">
            <a:extLst>
              <a:ext uri="{FF2B5EF4-FFF2-40B4-BE49-F238E27FC236}">
                <a16:creationId xmlns:a16="http://schemas.microsoft.com/office/drawing/2014/main" id="{6420B6B7-4A43-45DD-0A61-ED62C4769BAF}"/>
              </a:ext>
            </a:extLst>
          </p:cNvPr>
          <p:cNvCxnSpPr>
            <a:cxnSpLocks/>
            <a:stCxn id="8" idx="4"/>
            <a:endCxn id="6" idx="1"/>
          </p:cNvCxnSpPr>
          <p:nvPr/>
        </p:nvCxnSpPr>
        <p:spPr>
          <a:xfrm>
            <a:off x="2171700" y="2004060"/>
            <a:ext cx="0" cy="321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29C913-C4EC-9BBB-354D-DA386237369E}"/>
              </a:ext>
            </a:extLst>
          </p:cNvPr>
          <p:cNvCxnSpPr>
            <a:cxnSpLocks/>
          </p:cNvCxnSpPr>
          <p:nvPr/>
        </p:nvCxnSpPr>
        <p:spPr>
          <a:xfrm>
            <a:off x="2171700" y="3147061"/>
            <a:ext cx="0" cy="39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36E378-EC0E-5059-DEEF-48D20297E246}"/>
              </a:ext>
            </a:extLst>
          </p:cNvPr>
          <p:cNvCxnSpPr>
            <a:cxnSpLocks/>
          </p:cNvCxnSpPr>
          <p:nvPr/>
        </p:nvCxnSpPr>
        <p:spPr>
          <a:xfrm>
            <a:off x="2135505" y="4384170"/>
            <a:ext cx="13335" cy="812670"/>
          </a:xfrm>
          <a:prstGeom prst="line">
            <a:avLst/>
          </a:prstGeom>
        </p:spPr>
        <p:style>
          <a:lnRef idx="1">
            <a:schemeClr val="accent1"/>
          </a:lnRef>
          <a:fillRef idx="0">
            <a:schemeClr val="accent1"/>
          </a:fillRef>
          <a:effectRef idx="0">
            <a:schemeClr val="accent1"/>
          </a:effectRef>
          <a:fontRef idx="minor">
            <a:schemeClr val="tx1"/>
          </a:fontRef>
        </p:style>
      </p:cxnSp>
      <p:sp>
        <p:nvSpPr>
          <p:cNvPr id="32" name="Flowchart: Decision 31">
            <a:extLst>
              <a:ext uri="{FF2B5EF4-FFF2-40B4-BE49-F238E27FC236}">
                <a16:creationId xmlns:a16="http://schemas.microsoft.com/office/drawing/2014/main" id="{F13CA50C-5ADE-D731-4366-C17197C0B0F3}"/>
              </a:ext>
            </a:extLst>
          </p:cNvPr>
          <p:cNvSpPr/>
          <p:nvPr/>
        </p:nvSpPr>
        <p:spPr>
          <a:xfrm>
            <a:off x="3882389" y="899636"/>
            <a:ext cx="1104901" cy="100560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F4B468D-5F2C-8E41-CB27-9003EBD24E5D}"/>
              </a:ext>
            </a:extLst>
          </p:cNvPr>
          <p:cNvSpPr txBox="1"/>
          <p:nvPr/>
        </p:nvSpPr>
        <p:spPr>
          <a:xfrm>
            <a:off x="4168140" y="1135618"/>
            <a:ext cx="693445" cy="523220"/>
          </a:xfrm>
          <a:prstGeom prst="rect">
            <a:avLst/>
          </a:prstGeom>
          <a:noFill/>
        </p:spPr>
        <p:txBody>
          <a:bodyPr wrap="square" rtlCol="0">
            <a:spAutoFit/>
          </a:bodyPr>
          <a:lstStyle/>
          <a:p>
            <a:r>
              <a:rPr lang="en-US" dirty="0">
                <a:solidFill>
                  <a:schemeClr val="bg1"/>
                </a:solidFill>
                <a:latin typeface="Play" panose="020B0604020202020204" charset="0"/>
              </a:rPr>
              <a:t>Add entry</a:t>
            </a:r>
            <a:endParaRPr lang="en-IN" dirty="0">
              <a:solidFill>
                <a:schemeClr val="bg1"/>
              </a:solidFill>
              <a:latin typeface="Play" panose="020B0604020202020204" charset="0"/>
            </a:endParaRPr>
          </a:p>
        </p:txBody>
      </p:sp>
      <p:cxnSp>
        <p:nvCxnSpPr>
          <p:cNvPr id="52" name="Straight Connector 51">
            <a:extLst>
              <a:ext uri="{FF2B5EF4-FFF2-40B4-BE49-F238E27FC236}">
                <a16:creationId xmlns:a16="http://schemas.microsoft.com/office/drawing/2014/main" id="{5C714CA9-36E5-9F1E-9652-3CC26ACC544C}"/>
              </a:ext>
            </a:extLst>
          </p:cNvPr>
          <p:cNvCxnSpPr>
            <a:stCxn id="32" idx="1"/>
          </p:cNvCxnSpPr>
          <p:nvPr/>
        </p:nvCxnSpPr>
        <p:spPr>
          <a:xfrm flipH="1" flipV="1">
            <a:off x="3520440" y="1397228"/>
            <a:ext cx="361949" cy="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190B3D3-398E-9C6A-B6C3-36FAF9A6F4E8}"/>
              </a:ext>
            </a:extLst>
          </p:cNvPr>
          <p:cNvCxnSpPr/>
          <p:nvPr/>
        </p:nvCxnSpPr>
        <p:spPr>
          <a:xfrm>
            <a:off x="3520440" y="1397228"/>
            <a:ext cx="0" cy="1339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956E61-E57B-C4D2-7410-ED9A49C69E46}"/>
              </a:ext>
            </a:extLst>
          </p:cNvPr>
          <p:cNvCxnSpPr/>
          <p:nvPr/>
        </p:nvCxnSpPr>
        <p:spPr>
          <a:xfrm flipH="1">
            <a:off x="2865120" y="273653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DFF05A-9CB2-7FC6-528E-69F30BA1EE97}"/>
              </a:ext>
            </a:extLst>
          </p:cNvPr>
          <p:cNvCxnSpPr>
            <a:cxnSpLocks/>
          </p:cNvCxnSpPr>
          <p:nvPr/>
        </p:nvCxnSpPr>
        <p:spPr>
          <a:xfrm flipH="1">
            <a:off x="4427219" y="204245"/>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BBB9B85-D3F6-5299-126B-BCF1DE12FB5E}"/>
              </a:ext>
            </a:extLst>
          </p:cNvPr>
          <p:cNvSpPr txBox="1"/>
          <p:nvPr/>
        </p:nvSpPr>
        <p:spPr>
          <a:xfrm>
            <a:off x="3493769" y="1058674"/>
            <a:ext cx="579120" cy="307777"/>
          </a:xfrm>
          <a:prstGeom prst="rect">
            <a:avLst/>
          </a:prstGeom>
          <a:noFill/>
        </p:spPr>
        <p:txBody>
          <a:bodyPr wrap="square" rtlCol="0">
            <a:spAutoFit/>
          </a:bodyPr>
          <a:lstStyle/>
          <a:p>
            <a:r>
              <a:rPr lang="en-US" dirty="0">
                <a:solidFill>
                  <a:schemeClr val="bg1"/>
                </a:solidFill>
                <a:latin typeface="Play" panose="020B0604020202020204" charset="0"/>
              </a:rPr>
              <a:t>yes</a:t>
            </a:r>
            <a:endParaRPr lang="en-IN" dirty="0">
              <a:solidFill>
                <a:schemeClr val="bg1"/>
              </a:solidFill>
              <a:latin typeface="Play" panose="020B0604020202020204" charset="0"/>
            </a:endParaRPr>
          </a:p>
        </p:txBody>
      </p:sp>
      <p:sp>
        <p:nvSpPr>
          <p:cNvPr id="61" name="TextBox 60">
            <a:extLst>
              <a:ext uri="{FF2B5EF4-FFF2-40B4-BE49-F238E27FC236}">
                <a16:creationId xmlns:a16="http://schemas.microsoft.com/office/drawing/2014/main" id="{19583773-C952-2D17-227A-C0CEE6B31C4D}"/>
              </a:ext>
            </a:extLst>
          </p:cNvPr>
          <p:cNvSpPr txBox="1"/>
          <p:nvPr/>
        </p:nvSpPr>
        <p:spPr>
          <a:xfrm>
            <a:off x="4423409" y="1894820"/>
            <a:ext cx="415288" cy="307777"/>
          </a:xfrm>
          <a:prstGeom prst="rect">
            <a:avLst/>
          </a:prstGeom>
          <a:noFill/>
        </p:spPr>
        <p:txBody>
          <a:bodyPr wrap="square" rtlCol="0">
            <a:spAutoFit/>
          </a:bodyPr>
          <a:lstStyle/>
          <a:p>
            <a:r>
              <a:rPr lang="en-US" dirty="0">
                <a:solidFill>
                  <a:schemeClr val="bg1"/>
                </a:solidFill>
                <a:latin typeface="Play" panose="020B0604020202020204" charset="0"/>
              </a:rPr>
              <a:t>no</a:t>
            </a:r>
            <a:endParaRPr lang="en-IN" dirty="0">
              <a:solidFill>
                <a:schemeClr val="bg1"/>
              </a:solidFill>
              <a:latin typeface="Play" panose="020B0604020202020204" charset="0"/>
            </a:endParaRPr>
          </a:p>
        </p:txBody>
      </p:sp>
      <p:sp>
        <p:nvSpPr>
          <p:cNvPr id="62" name="Flowchart: Process 61">
            <a:extLst>
              <a:ext uri="{FF2B5EF4-FFF2-40B4-BE49-F238E27FC236}">
                <a16:creationId xmlns:a16="http://schemas.microsoft.com/office/drawing/2014/main" id="{E36EB663-D60D-305E-1F6D-E380C8C3B3A4}"/>
              </a:ext>
            </a:extLst>
          </p:cNvPr>
          <p:cNvSpPr/>
          <p:nvPr/>
        </p:nvSpPr>
        <p:spPr>
          <a:xfrm>
            <a:off x="3825241" y="2312905"/>
            <a:ext cx="1245871" cy="74656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1649A8CF-0BCA-51A9-5EB5-1C75F363C3D6}"/>
              </a:ext>
            </a:extLst>
          </p:cNvPr>
          <p:cNvSpPr txBox="1"/>
          <p:nvPr/>
        </p:nvSpPr>
        <p:spPr>
          <a:xfrm>
            <a:off x="3882389" y="2326016"/>
            <a:ext cx="1245871" cy="738664"/>
          </a:xfrm>
          <a:prstGeom prst="rect">
            <a:avLst/>
          </a:prstGeom>
          <a:noFill/>
        </p:spPr>
        <p:txBody>
          <a:bodyPr wrap="square" rtlCol="0">
            <a:spAutoFit/>
          </a:bodyPr>
          <a:lstStyle/>
          <a:p>
            <a:r>
              <a:rPr lang="en-US" dirty="0">
                <a:solidFill>
                  <a:schemeClr val="bg1"/>
                </a:solidFill>
                <a:latin typeface="Play" panose="020B0604020202020204" charset="0"/>
              </a:rPr>
              <a:t>Click Generate halls</a:t>
            </a:r>
            <a:endParaRPr lang="en-IN" dirty="0">
              <a:solidFill>
                <a:schemeClr val="bg1"/>
              </a:solidFill>
              <a:latin typeface="Play" panose="020B0604020202020204" charset="0"/>
            </a:endParaRPr>
          </a:p>
        </p:txBody>
      </p:sp>
      <p:cxnSp>
        <p:nvCxnSpPr>
          <p:cNvPr id="64" name="Straight Arrow Connector 63">
            <a:extLst>
              <a:ext uri="{FF2B5EF4-FFF2-40B4-BE49-F238E27FC236}">
                <a16:creationId xmlns:a16="http://schemas.microsoft.com/office/drawing/2014/main" id="{65850D0A-87BD-31E3-3CF1-E3C0CC7CFF43}"/>
              </a:ext>
            </a:extLst>
          </p:cNvPr>
          <p:cNvCxnSpPr>
            <a:cxnSpLocks/>
          </p:cNvCxnSpPr>
          <p:nvPr/>
        </p:nvCxnSpPr>
        <p:spPr>
          <a:xfrm>
            <a:off x="4427219" y="1882140"/>
            <a:ext cx="0" cy="44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lowchart: Data 66">
            <a:extLst>
              <a:ext uri="{FF2B5EF4-FFF2-40B4-BE49-F238E27FC236}">
                <a16:creationId xmlns:a16="http://schemas.microsoft.com/office/drawing/2014/main" id="{CB6DCFD7-F647-6A27-FF2F-21BCE4F151F6}"/>
              </a:ext>
            </a:extLst>
          </p:cNvPr>
          <p:cNvSpPr/>
          <p:nvPr/>
        </p:nvSpPr>
        <p:spPr>
          <a:xfrm>
            <a:off x="3512820" y="3605910"/>
            <a:ext cx="1714500" cy="821045"/>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E451DFC1-E5FC-5F08-606B-C464F839C89A}"/>
              </a:ext>
            </a:extLst>
          </p:cNvPr>
          <p:cNvSpPr txBox="1"/>
          <p:nvPr/>
        </p:nvSpPr>
        <p:spPr>
          <a:xfrm>
            <a:off x="3800471" y="3638550"/>
            <a:ext cx="1245871" cy="738664"/>
          </a:xfrm>
          <a:prstGeom prst="rect">
            <a:avLst/>
          </a:prstGeom>
          <a:noFill/>
        </p:spPr>
        <p:txBody>
          <a:bodyPr wrap="square" rtlCol="0">
            <a:spAutoFit/>
          </a:bodyPr>
          <a:lstStyle/>
          <a:p>
            <a:r>
              <a:rPr lang="en-US" dirty="0">
                <a:solidFill>
                  <a:schemeClr val="bg1"/>
                </a:solidFill>
                <a:latin typeface="Play" panose="020B0604020202020204" charset="0"/>
              </a:rPr>
              <a:t>Enter no. of rows and columns</a:t>
            </a:r>
            <a:endParaRPr lang="en-IN" dirty="0">
              <a:solidFill>
                <a:schemeClr val="bg1"/>
              </a:solidFill>
              <a:latin typeface="Play" panose="020B0604020202020204" charset="0"/>
            </a:endParaRPr>
          </a:p>
        </p:txBody>
      </p:sp>
      <p:cxnSp>
        <p:nvCxnSpPr>
          <p:cNvPr id="69" name="Straight Arrow Connector 68">
            <a:extLst>
              <a:ext uri="{FF2B5EF4-FFF2-40B4-BE49-F238E27FC236}">
                <a16:creationId xmlns:a16="http://schemas.microsoft.com/office/drawing/2014/main" id="{D99D7439-8E33-CA62-7BCB-F6238905E16C}"/>
              </a:ext>
            </a:extLst>
          </p:cNvPr>
          <p:cNvCxnSpPr>
            <a:cxnSpLocks/>
          </p:cNvCxnSpPr>
          <p:nvPr/>
        </p:nvCxnSpPr>
        <p:spPr>
          <a:xfrm>
            <a:off x="4423408" y="3086100"/>
            <a:ext cx="6667" cy="49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805ADF5-494E-D6F2-67EF-C366FBEE1C84}"/>
              </a:ext>
            </a:extLst>
          </p:cNvPr>
          <p:cNvCxnSpPr>
            <a:cxnSpLocks/>
          </p:cNvCxnSpPr>
          <p:nvPr/>
        </p:nvCxnSpPr>
        <p:spPr>
          <a:xfrm>
            <a:off x="4375786" y="4426900"/>
            <a:ext cx="0" cy="869426"/>
          </a:xfrm>
          <a:prstGeom prst="line">
            <a:avLst/>
          </a:prstGeom>
        </p:spPr>
        <p:style>
          <a:lnRef idx="1">
            <a:schemeClr val="accent1"/>
          </a:lnRef>
          <a:fillRef idx="0">
            <a:schemeClr val="accent1"/>
          </a:fillRef>
          <a:effectRef idx="0">
            <a:schemeClr val="accent1"/>
          </a:effectRef>
          <a:fontRef idx="minor">
            <a:schemeClr val="tx1"/>
          </a:fontRef>
        </p:style>
      </p:cxnSp>
      <p:sp>
        <p:nvSpPr>
          <p:cNvPr id="75" name="Flowchart: Alternate Process 74">
            <a:extLst>
              <a:ext uri="{FF2B5EF4-FFF2-40B4-BE49-F238E27FC236}">
                <a16:creationId xmlns:a16="http://schemas.microsoft.com/office/drawing/2014/main" id="{057BFA0E-AA68-A932-B36E-F06E9FCABB40}"/>
              </a:ext>
            </a:extLst>
          </p:cNvPr>
          <p:cNvSpPr/>
          <p:nvPr/>
        </p:nvSpPr>
        <p:spPr>
          <a:xfrm>
            <a:off x="5977890" y="976793"/>
            <a:ext cx="2007870" cy="749882"/>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1460CE4B-51DB-CD15-FB4F-E4E8D471AF10}"/>
              </a:ext>
            </a:extLst>
          </p:cNvPr>
          <p:cNvSpPr txBox="1"/>
          <p:nvPr/>
        </p:nvSpPr>
        <p:spPr>
          <a:xfrm>
            <a:off x="6069329" y="988011"/>
            <a:ext cx="1832611" cy="738664"/>
          </a:xfrm>
          <a:prstGeom prst="rect">
            <a:avLst/>
          </a:prstGeom>
          <a:noFill/>
        </p:spPr>
        <p:txBody>
          <a:bodyPr wrap="square" rtlCol="0">
            <a:spAutoFit/>
          </a:bodyPr>
          <a:lstStyle/>
          <a:p>
            <a:r>
              <a:rPr lang="en-US" dirty="0">
                <a:solidFill>
                  <a:schemeClr val="bg1"/>
                </a:solidFill>
                <a:latin typeface="Play" panose="020B0604020202020204" charset="0"/>
              </a:rPr>
              <a:t>Displays the no. of halls needed for the total no. of students</a:t>
            </a:r>
            <a:endParaRPr lang="en-IN" dirty="0">
              <a:solidFill>
                <a:schemeClr val="bg1"/>
              </a:solidFill>
              <a:latin typeface="Play" panose="020B0604020202020204" charset="0"/>
            </a:endParaRPr>
          </a:p>
        </p:txBody>
      </p:sp>
      <p:sp>
        <p:nvSpPr>
          <p:cNvPr id="77" name="Flowchart: Process 76">
            <a:extLst>
              <a:ext uri="{FF2B5EF4-FFF2-40B4-BE49-F238E27FC236}">
                <a16:creationId xmlns:a16="http://schemas.microsoft.com/office/drawing/2014/main" id="{4FA050ED-AFDE-61DB-B5C0-393DFC80D8D7}"/>
              </a:ext>
            </a:extLst>
          </p:cNvPr>
          <p:cNvSpPr/>
          <p:nvPr/>
        </p:nvSpPr>
        <p:spPr>
          <a:xfrm>
            <a:off x="6031228" y="2202719"/>
            <a:ext cx="2023111" cy="53381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B0B57A40-E87F-4F9B-A136-6EB4A217E1E8}"/>
              </a:ext>
            </a:extLst>
          </p:cNvPr>
          <p:cNvSpPr txBox="1"/>
          <p:nvPr/>
        </p:nvSpPr>
        <p:spPr>
          <a:xfrm>
            <a:off x="6069329" y="2167645"/>
            <a:ext cx="1985009" cy="523220"/>
          </a:xfrm>
          <a:prstGeom prst="rect">
            <a:avLst/>
          </a:prstGeom>
          <a:noFill/>
        </p:spPr>
        <p:txBody>
          <a:bodyPr wrap="square" rtlCol="0">
            <a:spAutoFit/>
          </a:bodyPr>
          <a:lstStyle/>
          <a:p>
            <a:r>
              <a:rPr lang="en-US" dirty="0">
                <a:solidFill>
                  <a:schemeClr val="bg1"/>
                </a:solidFill>
                <a:latin typeface="Play" panose="020B0604020202020204" charset="0"/>
              </a:rPr>
              <a:t>Click generate seating arrangements</a:t>
            </a:r>
            <a:endParaRPr lang="en-IN" dirty="0">
              <a:solidFill>
                <a:schemeClr val="bg1"/>
              </a:solidFill>
              <a:latin typeface="Play" panose="020B0604020202020204" charset="0"/>
            </a:endParaRPr>
          </a:p>
        </p:txBody>
      </p:sp>
      <p:sp>
        <p:nvSpPr>
          <p:cNvPr id="79" name="Flowchart: Alternate Process 78">
            <a:extLst>
              <a:ext uri="{FF2B5EF4-FFF2-40B4-BE49-F238E27FC236}">
                <a16:creationId xmlns:a16="http://schemas.microsoft.com/office/drawing/2014/main" id="{BA002A86-0D82-9C88-C27D-8261000CE62F}"/>
              </a:ext>
            </a:extLst>
          </p:cNvPr>
          <p:cNvSpPr/>
          <p:nvPr/>
        </p:nvSpPr>
        <p:spPr>
          <a:xfrm>
            <a:off x="6031228" y="3109721"/>
            <a:ext cx="2007870" cy="749882"/>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D060E99B-B5D0-64FE-DBA3-DFF9E33B5B5C}"/>
              </a:ext>
            </a:extLst>
          </p:cNvPr>
          <p:cNvSpPr txBox="1"/>
          <p:nvPr/>
        </p:nvSpPr>
        <p:spPr>
          <a:xfrm>
            <a:off x="6054089" y="3115330"/>
            <a:ext cx="1985009" cy="738664"/>
          </a:xfrm>
          <a:prstGeom prst="rect">
            <a:avLst/>
          </a:prstGeom>
          <a:noFill/>
        </p:spPr>
        <p:txBody>
          <a:bodyPr wrap="square" rtlCol="0">
            <a:spAutoFit/>
          </a:bodyPr>
          <a:lstStyle/>
          <a:p>
            <a:r>
              <a:rPr lang="en-US" dirty="0">
                <a:solidFill>
                  <a:schemeClr val="bg1"/>
                </a:solidFill>
                <a:latin typeface="Play" panose="020B0604020202020204" charset="0"/>
              </a:rPr>
              <a:t>Shows the seating arrangements for the given data</a:t>
            </a:r>
            <a:endParaRPr lang="en-IN" dirty="0">
              <a:solidFill>
                <a:schemeClr val="bg1"/>
              </a:solidFill>
              <a:latin typeface="Play" panose="020B0604020202020204" charset="0"/>
            </a:endParaRPr>
          </a:p>
        </p:txBody>
      </p:sp>
      <p:cxnSp>
        <p:nvCxnSpPr>
          <p:cNvPr id="82" name="Straight Arrow Connector 81">
            <a:extLst>
              <a:ext uri="{FF2B5EF4-FFF2-40B4-BE49-F238E27FC236}">
                <a16:creationId xmlns:a16="http://schemas.microsoft.com/office/drawing/2014/main" id="{EA3BBCFE-681C-C7BB-E856-431A28D1146E}"/>
              </a:ext>
            </a:extLst>
          </p:cNvPr>
          <p:cNvCxnSpPr>
            <a:cxnSpLocks/>
            <a:stCxn id="77" idx="2"/>
            <a:endCxn id="79" idx="0"/>
          </p:cNvCxnSpPr>
          <p:nvPr/>
        </p:nvCxnSpPr>
        <p:spPr>
          <a:xfrm flipH="1">
            <a:off x="7035163" y="2736538"/>
            <a:ext cx="7621" cy="37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8ECA2F-7984-9BE4-6232-C0A26D316224}"/>
              </a:ext>
            </a:extLst>
          </p:cNvPr>
          <p:cNvCxnSpPr>
            <a:cxnSpLocks/>
          </p:cNvCxnSpPr>
          <p:nvPr/>
        </p:nvCxnSpPr>
        <p:spPr>
          <a:xfrm>
            <a:off x="7042783" y="1726675"/>
            <a:ext cx="0" cy="48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C8256BD-51C8-ADA0-632D-497F74482BBE}"/>
              </a:ext>
            </a:extLst>
          </p:cNvPr>
          <p:cNvCxnSpPr>
            <a:cxnSpLocks/>
          </p:cNvCxnSpPr>
          <p:nvPr/>
        </p:nvCxnSpPr>
        <p:spPr>
          <a:xfrm flipH="1">
            <a:off x="7042783" y="275083"/>
            <a:ext cx="7620" cy="695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43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Justification : </a:t>
            </a:r>
            <a:endParaRPr dirty="0"/>
          </a:p>
        </p:txBody>
      </p:sp>
      <p:sp>
        <p:nvSpPr>
          <p:cNvPr id="2650" name="Google Shape;2650;p41"/>
          <p:cNvSpPr txBox="1">
            <a:spLocks noGrp="1"/>
          </p:cNvSpPr>
          <p:nvPr>
            <p:ph type="body" idx="1"/>
          </p:nvPr>
        </p:nvSpPr>
        <p:spPr>
          <a:xfrm>
            <a:off x="713225" y="1070337"/>
            <a:ext cx="7717500" cy="3369900"/>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ADT – Array – Linear ADT</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We have used the implementation of the course scheduling problem using a greedy algorithm. The algorithm assigns students to courses and arranges them into halls. The goal is to minimize the number of halls needed to accommodate all students while ensuring that no two students taking the same course are placed in the same hall.</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The code reads in the number of rows and columns for the halls, the names of the courses, the number of students taking each course, and the starting registration number for each course. It then initializes the index and count of halls.</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endParaRPr lang="en-US" sz="2000" dirty="0">
              <a:latin typeface="Play" panose="020B0604020202020204" charset="0"/>
            </a:endParaRPr>
          </a:p>
          <a:p>
            <a:pPr marL="0" lvl="0" indent="0" algn="l" rtl="0">
              <a:spcBef>
                <a:spcPts val="0"/>
              </a:spcBef>
              <a:spcAft>
                <a:spcPts val="0"/>
              </a:spcAft>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713250" y="367644"/>
            <a:ext cx="7717500" cy="3369900"/>
          </a:xfrm>
          <a:prstGeom prst="rect">
            <a:avLst/>
          </a:prstGeom>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The algorithm starts by creating an unfilled hall and iterating through each column and row to assign students to courses. It removes any filled courses, selects the next course using a round-robin approach, and places students in the hall if there are no other students taking the same course in the same row or column.</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The algorithm also assigns a unique registration number to each student based on their course and the order in which they are placed in the hall. The registration numbers are stored in a list for each course.</a:t>
            </a:r>
          </a:p>
          <a:p>
            <a:pPr marL="342900" lvl="0" indent="-342900" algn="l" rtl="0">
              <a:lnSpc>
                <a:spcPct val="100000"/>
              </a:lnSpc>
              <a:spcBef>
                <a:spcPts val="0"/>
              </a:spcBef>
              <a:spcAft>
                <a:spcPts val="0"/>
              </a:spcAft>
              <a:buClr>
                <a:schemeClr val="hlink"/>
              </a:buClr>
              <a:buSzPts val="1100"/>
              <a:buFont typeface="Wingdings" panose="05000000000000000000" pitchFamily="2" charset="2"/>
              <a:buChar char="ü"/>
            </a:pPr>
            <a:r>
              <a:rPr lang="en-US" sz="2000" dirty="0">
                <a:latin typeface="Play" panose="020B0604020202020204" charset="0"/>
              </a:rPr>
              <a:t>The algorithm continues to create new halls and assign students until all students are accommodated. Finally, it prints out the number of halls needed to accommodate all students.</a:t>
            </a:r>
          </a:p>
          <a:p>
            <a:pPr marL="0" lvl="0" indent="0" algn="l" rtl="0">
              <a:lnSpc>
                <a:spcPct val="100000"/>
              </a:lnSpc>
              <a:spcBef>
                <a:spcPts val="0"/>
              </a:spcBef>
              <a:spcAft>
                <a:spcPts val="0"/>
              </a:spcAft>
              <a:buClr>
                <a:schemeClr val="hlink"/>
              </a:buClr>
              <a:buSzPts val="1100"/>
              <a:buNone/>
            </a:pPr>
            <a:endParaRPr lang="en-US" sz="2000" dirty="0">
              <a:latin typeface="Play" panose="020B0604020202020204" charset="0"/>
            </a:endParaRPr>
          </a:p>
        </p:txBody>
      </p:sp>
    </p:spTree>
    <p:extLst>
      <p:ext uri="{BB962C8B-B14F-4D97-AF65-F5344CB8AC3E}">
        <p14:creationId xmlns:p14="http://schemas.microsoft.com/office/powerpoint/2010/main" val="263240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50" name="Google Shape;2650;p41"/>
          <p:cNvSpPr txBox="1">
            <a:spLocks noGrp="1"/>
          </p:cNvSpPr>
          <p:nvPr>
            <p:ph type="body" idx="1"/>
          </p:nvPr>
        </p:nvSpPr>
        <p:spPr>
          <a:xfrm>
            <a:off x="713250" y="1239182"/>
            <a:ext cx="7717500" cy="2139813"/>
          </a:xfrm>
          <a:prstGeom prst="rect">
            <a:avLst/>
          </a:prstGeom>
        </p:spPr>
        <p:txBody>
          <a:bodyPr spcFirstLastPara="1" wrap="square" lIns="91425" tIns="91425" rIns="91425" bIns="91425" anchor="t" anchorCtr="0">
            <a:noAutofit/>
          </a:bodyPr>
          <a:lstStyle/>
          <a:p>
            <a:pPr marL="0" indent="0">
              <a:lnSpc>
                <a:spcPct val="100000"/>
              </a:lnSpc>
              <a:buClr>
                <a:schemeClr val="hlink"/>
              </a:buClr>
              <a:buSzPts val="1100"/>
              <a:buNone/>
            </a:pPr>
            <a:r>
              <a:rPr lang="en-US" sz="2000" dirty="0">
                <a:latin typeface="Play" panose="020B0604020202020204" charset="0"/>
              </a:rPr>
              <a:t>In terms of data structures, the code uses lists to store the courses, the number of students taking each course, and the starting registration number for each course. It also uses a list of lists to represent the halls, with each inner list representing a row in the hall. Additionally, the code uses a list of lists to store the registration numbers for each course. </a:t>
            </a:r>
          </a:p>
          <a:p>
            <a:pPr marL="0" lvl="0" indent="0" algn="l" rtl="0">
              <a:lnSpc>
                <a:spcPct val="100000"/>
              </a:lnSpc>
              <a:spcBef>
                <a:spcPts val="0"/>
              </a:spcBef>
              <a:spcAft>
                <a:spcPts val="0"/>
              </a:spcAft>
              <a:buClr>
                <a:schemeClr val="hlink"/>
              </a:buClr>
              <a:buSzPts val="1100"/>
              <a:buNone/>
            </a:pPr>
            <a:endParaRPr lang="en-US" sz="2000" dirty="0">
              <a:latin typeface="Play" panose="020B0604020202020204" charset="0"/>
            </a:endParaRPr>
          </a:p>
        </p:txBody>
      </p:sp>
    </p:spTree>
    <p:extLst>
      <p:ext uri="{BB962C8B-B14F-4D97-AF65-F5344CB8AC3E}">
        <p14:creationId xmlns:p14="http://schemas.microsoft.com/office/powerpoint/2010/main" val="252208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45F9-2B97-71E3-0925-ACAE1C45EE38}"/>
              </a:ext>
            </a:extLst>
          </p:cNvPr>
          <p:cNvSpPr>
            <a:spLocks noGrp="1"/>
          </p:cNvSpPr>
          <p:nvPr>
            <p:ph type="title"/>
          </p:nvPr>
        </p:nvSpPr>
        <p:spPr/>
        <p:txBody>
          <a:bodyPr/>
          <a:lstStyle/>
          <a:p>
            <a:pPr algn="l"/>
            <a:r>
              <a:rPr lang="en-US" dirty="0"/>
              <a:t>LOGO &amp; Tag line :</a:t>
            </a:r>
            <a:endParaRPr lang="en-IN" dirty="0"/>
          </a:p>
        </p:txBody>
      </p:sp>
      <p:sp>
        <p:nvSpPr>
          <p:cNvPr id="3" name="Text Placeholder 2">
            <a:extLst>
              <a:ext uri="{FF2B5EF4-FFF2-40B4-BE49-F238E27FC236}">
                <a16:creationId xmlns:a16="http://schemas.microsoft.com/office/drawing/2014/main" id="{F5E901C7-CFD4-4790-E020-D00C3A037650}"/>
              </a:ext>
            </a:extLst>
          </p:cNvPr>
          <p:cNvSpPr>
            <a:spLocks noGrp="1"/>
          </p:cNvSpPr>
          <p:nvPr>
            <p:ph type="body" idx="1"/>
          </p:nvPr>
        </p:nvSpPr>
        <p:spPr>
          <a:xfrm>
            <a:off x="4307839" y="407194"/>
            <a:ext cx="4122885" cy="4161706"/>
          </a:xfrm>
        </p:spPr>
        <p:txBody>
          <a:bodyPr/>
          <a:lstStyle/>
          <a:p>
            <a:pPr marL="139700" indent="0" algn="ctr">
              <a:buNone/>
            </a:pPr>
            <a:r>
              <a:rPr lang="en-US" sz="4000" b="1" i="1" dirty="0" err="1"/>
              <a:t>PlanMate</a:t>
            </a:r>
            <a:endParaRPr lang="en-US" sz="4000" b="1" i="1" dirty="0">
              <a:latin typeface="Play" panose="020B0604020202020204" charset="0"/>
            </a:endParaRPr>
          </a:p>
          <a:p>
            <a:pPr marL="139700" indent="0">
              <a:buNone/>
            </a:pPr>
            <a:r>
              <a:rPr lang="en-US" sz="3200" b="1" i="1" dirty="0">
                <a:latin typeface="Play" panose="020B0604020202020204" charset="0"/>
              </a:rPr>
              <a:t>Never miss  an exam again with Plan mate – Your ultimate hall plan preparation site</a:t>
            </a:r>
            <a:endParaRPr lang="en-IN" sz="3200" b="1" i="1" dirty="0">
              <a:latin typeface="Play" panose="020B0604020202020204" charset="0"/>
            </a:endParaRPr>
          </a:p>
        </p:txBody>
      </p:sp>
      <p:pic>
        <p:nvPicPr>
          <p:cNvPr id="5" name="Picture 4">
            <a:extLst>
              <a:ext uri="{FF2B5EF4-FFF2-40B4-BE49-F238E27FC236}">
                <a16:creationId xmlns:a16="http://schemas.microsoft.com/office/drawing/2014/main" id="{9212179B-3661-EFE4-6975-FDA8ECCE3BCE}"/>
              </a:ext>
            </a:extLst>
          </p:cNvPr>
          <p:cNvPicPr>
            <a:picLocks noChangeAspect="1"/>
          </p:cNvPicPr>
          <p:nvPr/>
        </p:nvPicPr>
        <p:blipFill>
          <a:blip r:embed="rId2"/>
          <a:stretch>
            <a:fillRect/>
          </a:stretch>
        </p:blipFill>
        <p:spPr>
          <a:xfrm>
            <a:off x="1065530" y="1413510"/>
            <a:ext cx="2774950" cy="2774950"/>
          </a:xfrm>
          <a:prstGeom prst="rect">
            <a:avLst/>
          </a:prstGeom>
        </p:spPr>
      </p:pic>
    </p:spTree>
    <p:extLst>
      <p:ext uri="{BB962C8B-B14F-4D97-AF65-F5344CB8AC3E}">
        <p14:creationId xmlns:p14="http://schemas.microsoft.com/office/powerpoint/2010/main" val="3099207758"/>
      </p:ext>
    </p:extLst>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2190</Words>
  <Application>Microsoft Office PowerPoint</Application>
  <PresentationFormat>On-screen Show (16:9)</PresentationFormat>
  <Paragraphs>191</Paragraphs>
  <Slides>37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Consolas</vt:lpstr>
      <vt:lpstr>Play</vt:lpstr>
      <vt:lpstr>Source Sans Pro</vt:lpstr>
      <vt:lpstr>Wingdings</vt:lpstr>
      <vt:lpstr>Arial</vt:lpstr>
      <vt:lpstr>Computer Science &amp; Mathematics Major For College: Computer Science &amp; Programming by Slidesgo</vt:lpstr>
      <vt:lpstr>18EC670  DATA STRUCTURES AND ALGORITHMS   </vt:lpstr>
      <vt:lpstr>PowerPoint Presentation</vt:lpstr>
      <vt:lpstr>Team leader : Pa. Yazhinimalar</vt:lpstr>
      <vt:lpstr>PowerPoint Presentation</vt:lpstr>
      <vt:lpstr>Process flow :</vt:lpstr>
      <vt:lpstr>Justification : </vt:lpstr>
      <vt:lpstr>PowerPoint Presentation</vt:lpstr>
      <vt:lpstr>PowerPoint Presentation</vt:lpstr>
      <vt:lpstr>LOGO &amp; Tag line :</vt:lpstr>
      <vt:lpstr>Homepage:</vt:lpstr>
      <vt:lpstr>SOURCE  CODE</vt:lpstr>
      <vt:lpstr>PowerPoint Presentation</vt:lpstr>
      <vt:lpstr>PowerPoint Presentation</vt:lpstr>
      <vt:lpstr>PowerPoint Presentation</vt:lpstr>
      <vt:lpstr>Hall requirement :</vt:lpstr>
      <vt:lpstr>PowerPoint Presentation</vt:lpstr>
      <vt:lpstr>Output :</vt:lpstr>
      <vt:lpstr>Time complexity :</vt:lpstr>
      <vt:lpstr>Seating arrangements :</vt:lpstr>
      <vt:lpstr>PowerPoint Presentation</vt:lpstr>
      <vt:lpstr># Indexing                  index=index%len(cc)                  # Ex: If Course A have no of student &gt; 0 and their is no student at the NEWS position then place a student studing                  #couese A                  if(a[i][j-1]!=cor[index] and a[i][j+1]!=cor[index] and a[i-1][j]!=cor[index] and a[i+1][j]!=cor[index]and cc[index]!=0):                         reg_index=index;                         t=cor[index]+'-'+reg_no_cc[reg_index][0]+"D"+reg_no_cc[reg_index][1]                         reg_no_cc[reg_index][1]=int( reg_no_cc[reg_index][1])+1                         if int( reg_no_cc[reg_index][1])&lt;10:                             reg_no_cc[reg_index][1]="00"+ str(reg_no_cc[reg_index][1])                         elif int( reg_no_cc[reg_index][1])&gt;9 and int( reg_no_cc[reg_index][1])&lt;100:                            reg_no_cc[reg_index][1]="0"+str( reg_no_cc[reg_index][1])                        </vt:lpstr>
      <vt:lpstr>else:                            reg_no_cc[reg_index][1]=str( reg_no_cc[reg_index][1])                         a[i][j]=cor[index]                          b[i][j]=t                         cc[index]-=1                  index+=1 # increase the Index              if(sum(cc)==0):break #While all the students are settle down break the loop          c+=1 # Incre ment the hall Count          #print the hall arrangement          for i in b[1:r_r+1]:              for j in i[1:r_c+1]:                  print(j,end=" ")              print()          print()          if(sum(cc)==0):break #While all the students are settle down break the loop      print("Total Number of halls: ",c) #Print the No. of halls allocated </vt:lpstr>
      <vt:lpstr>Outputs &amp; Test case :</vt:lpstr>
      <vt:lpstr>PowerPoint Presentation</vt:lpstr>
      <vt:lpstr>PowerPoint Presentation</vt:lpstr>
      <vt:lpstr>PowerPoint Presentation</vt:lpstr>
      <vt:lpstr>PowerPoint Presentation</vt:lpstr>
      <vt:lpstr>Use case :</vt:lpstr>
      <vt:lpstr>Tasks Contributed :</vt:lpstr>
      <vt:lpstr>Demonstration :</vt:lpstr>
      <vt:lpstr>Sub team meets :</vt:lpstr>
      <vt:lpstr>PowerPoint Presentation</vt:lpstr>
      <vt:lpstr>Problem faced/Constraints:</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18EC670 DATA STRUCTURES AND ALGORITHMS   MINI PROJECT</dc:title>
  <cp:lastModifiedBy>Yazhini Malar Pa</cp:lastModifiedBy>
  <cp:revision>9</cp:revision>
  <dcterms:modified xsi:type="dcterms:W3CDTF">2023-04-16T05:24:45Z</dcterms:modified>
</cp:coreProperties>
</file>